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7"/>
  </p:notesMasterIdLst>
  <p:sldIdLst>
    <p:sldId id="256" r:id="rId2"/>
    <p:sldId id="286" r:id="rId3"/>
    <p:sldId id="268" r:id="rId4"/>
    <p:sldId id="264" r:id="rId5"/>
    <p:sldId id="269" r:id="rId6"/>
    <p:sldId id="270" r:id="rId7"/>
    <p:sldId id="266" r:id="rId8"/>
    <p:sldId id="293" r:id="rId9"/>
    <p:sldId id="294" r:id="rId10"/>
    <p:sldId id="267" r:id="rId11"/>
    <p:sldId id="271" r:id="rId12"/>
    <p:sldId id="289" r:id="rId13"/>
    <p:sldId id="288" r:id="rId14"/>
    <p:sldId id="291" r:id="rId15"/>
    <p:sldId id="272" r:id="rId16"/>
    <p:sldId id="280" r:id="rId17"/>
    <p:sldId id="282" r:id="rId18"/>
    <p:sldId id="283" r:id="rId19"/>
    <p:sldId id="284" r:id="rId20"/>
    <p:sldId id="274" r:id="rId21"/>
    <p:sldId id="273" r:id="rId22"/>
    <p:sldId id="292" r:id="rId23"/>
    <p:sldId id="279" r:id="rId24"/>
    <p:sldId id="285" r:id="rId25"/>
    <p:sldId id="290"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737" autoAdjust="0"/>
  </p:normalViewPr>
  <p:slideViewPr>
    <p:cSldViewPr>
      <p:cViewPr>
        <p:scale>
          <a:sx n="60" d="100"/>
          <a:sy n="60" d="100"/>
        </p:scale>
        <p:origin x="-786" y="-19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528"/>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978C3A-12A0-459B-B35E-EFD2EDCC37E2}" type="datetimeFigureOut">
              <a:rPr lang="en-GB" smtClean="0"/>
              <a:pPr/>
              <a:t>14/05/2012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F5103F4-7643-4000-98EC-53AF7C42B105}"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7F5103F4-7643-4000-98EC-53AF7C42B105}" type="slidenum">
              <a:rPr lang="en-GB" smtClean="0"/>
              <a:pPr/>
              <a:t>13</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r>
              <a:rPr lang="en-GB" dirty="0" smtClean="0"/>
              <a:t>Justice</a:t>
            </a:r>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lvl1pPr>
              <a:defRPr>
                <a:solidFill>
                  <a:srgbClr val="FF0000"/>
                </a:solidFill>
              </a:defRPr>
            </a:lvl1pPr>
          </a:lstStyle>
          <a:p>
            <a:fld id="{847FCA3F-07CD-423F-93D5-C4C3EF00B0D1}" type="slidenum">
              <a:rPr lang="en-GB" smtClean="0"/>
              <a:pPr/>
              <a:t>‹#›</a:t>
            </a:fld>
            <a:endParaRPr lang="en-GB" dirty="0"/>
          </a:p>
        </p:txBody>
      </p:sp>
      <p:sp>
        <p:nvSpPr>
          <p:cNvPr id="7" name="Zástupný symbol pro nadpis 1"/>
          <p:cNvSpPr txBox="1">
            <a:spLocks/>
          </p:cNvSpPr>
          <p:nvPr userDrawn="1"/>
        </p:nvSpPr>
        <p:spPr bwMode="auto">
          <a:xfrm>
            <a:off x="683568" y="1556792"/>
            <a:ext cx="8229600" cy="114300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GB" sz="4400" b="0" i="0" u="none" strike="noStrike" kern="1200" cap="none" spc="0" normalizeH="0" baseline="0" noProof="0" dirty="0" smtClean="0">
              <a:ln>
                <a:noFill/>
              </a:ln>
              <a:solidFill>
                <a:schemeClr val="tx1"/>
              </a:solidFill>
              <a:effectLst/>
              <a:uLnTx/>
              <a:uFillTx/>
              <a:latin typeface="+mj-lt"/>
              <a:ea typeface="+mj-ea"/>
              <a:cs typeface="+mj-cs"/>
            </a:endParaRPr>
          </a:p>
        </p:txBody>
      </p:sp>
      <p:sp>
        <p:nvSpPr>
          <p:cNvPr id="9" name="Zástupný symbol pro zápatí 4"/>
          <p:cNvSpPr txBox="1">
            <a:spLocks/>
          </p:cNvSpPr>
          <p:nvPr userDrawn="1"/>
        </p:nvSpPr>
        <p:spPr>
          <a:xfrm>
            <a:off x="468313" y="6356350"/>
            <a:ext cx="5551487" cy="365125"/>
          </a:xfrm>
          <a:prstGeom prst="rect">
            <a:avLst/>
          </a:prstGeom>
        </p:spPr>
        <p:txBody>
          <a:bodyPr vert="horz" wrap="square" lIns="91440" tIns="45720" rIns="91440" bIns="45720" numCol="1" rtlCol="0" anchor="ctr" anchorCtr="0" compatLnSpc="1">
            <a:prstTxWarp prst="textNoShape">
              <a:avLst/>
            </a:prstTxWarp>
          </a:bodyPr>
          <a:lstStyle>
            <a:lvl1pPr algn="l">
              <a:defRPr sz="1400" b="1">
                <a:solidFill>
                  <a:srgbClr val="0070C0"/>
                </a:solidFill>
                <a:latin typeface="+mj-lt"/>
                <a:ea typeface="ＭＳ Ｐゴシック" pitchFamily="34" charset="-128"/>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70C0"/>
                </a:solidFill>
                <a:effectLst/>
                <a:uLnTx/>
                <a:uFillTx/>
                <a:latin typeface="+mj-lt"/>
                <a:ea typeface="ＭＳ Ｐゴシック" pitchFamily="34" charset="-128"/>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70C0"/>
              </a:solidFill>
              <a:effectLst/>
              <a:uLnTx/>
              <a:uFillTx/>
              <a:latin typeface="+mj-lt"/>
              <a:ea typeface="ＭＳ Ｐゴシック" pitchFamily="34" charset="-128"/>
              <a:cs typeface="+mn-cs"/>
            </a:endParaRPr>
          </a:p>
        </p:txBody>
      </p:sp>
      <p:sp>
        <p:nvSpPr>
          <p:cNvPr id="10" name="Zástupný symbol pro číslo snímku 5"/>
          <p:cNvSpPr txBox="1">
            <a:spLocks/>
          </p:cNvSpPr>
          <p:nvPr userDrawn="1"/>
        </p:nvSpPr>
        <p:spPr>
          <a:xfrm>
            <a:off x="6553200" y="6356350"/>
            <a:ext cx="2133600" cy="365125"/>
          </a:xfrm>
          <a:prstGeom prst="rect">
            <a:avLst/>
          </a:prstGeom>
        </p:spPr>
        <p:txBody>
          <a:bodyPr vert="horz" wrap="square" lIns="91440" tIns="45720" rIns="91440" bIns="45720" numCol="1" rtlCol="0" anchor="ctr" anchorCtr="0" compatLnSpc="1">
            <a:prstTxWarp prst="textNoShape">
              <a:avLst/>
            </a:prstTxWarp>
          </a:bodyPr>
          <a:lstStyle>
            <a:lvl1pPr algn="r">
              <a:defRPr sz="1200">
                <a:solidFill>
                  <a:srgbClr val="898989"/>
                </a:solidFill>
                <a:latin typeface="Calibri" charset="0"/>
                <a:ea typeface="ＭＳ Ｐゴシック"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C59BFA5-06C4-4A70-9B0C-EDCBE30096BD}" type="slidenum">
              <a:rPr kumimoji="0" lang="cs-CZ" sz="1200" b="0" i="0" u="none" strike="noStrike" kern="1200" cap="none" spc="0" normalizeH="0" baseline="0" noProof="0" smtClean="0">
                <a:ln>
                  <a:noFill/>
                </a:ln>
                <a:solidFill>
                  <a:srgbClr val="FF0000"/>
                </a:solidFill>
                <a:effectLst/>
                <a:uLnTx/>
                <a:uFillTx/>
                <a:latin typeface="Calibri" charset="0"/>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cs-CZ" sz="1200" b="0" i="0" u="none" strike="noStrike" kern="1200" cap="none" spc="0" normalizeH="0" baseline="0" noProof="0" dirty="0">
              <a:ln>
                <a:noFill/>
              </a:ln>
              <a:solidFill>
                <a:srgbClr val="FF0000"/>
              </a:solidFill>
              <a:effectLst/>
              <a:uLnTx/>
              <a:uFillTx/>
              <a:latin typeface="Calibri" charset="0"/>
              <a:ea typeface="ＭＳ Ｐゴシック" charset="-128"/>
              <a:cs typeface="+mn-cs"/>
            </a:endParaRPr>
          </a:p>
        </p:txBody>
      </p:sp>
      <p:pic>
        <p:nvPicPr>
          <p:cNvPr id="11" name="Zástupný symbol pro obsah 23" descr="ymca_europe_logo_PNG.png"/>
          <p:cNvPicPr>
            <a:picLocks noChangeAspect="1"/>
          </p:cNvPicPr>
          <p:nvPr userDrawn="1"/>
        </p:nvPicPr>
        <p:blipFill>
          <a:blip r:embed="rId2" cstate="print"/>
          <a:srcRect/>
          <a:stretch>
            <a:fillRect/>
          </a:stretch>
        </p:blipFill>
        <p:spPr bwMode="auto">
          <a:xfrm>
            <a:off x="214313" y="231775"/>
            <a:ext cx="1285875" cy="625475"/>
          </a:xfrm>
          <a:prstGeom prst="rect">
            <a:avLst/>
          </a:prstGeom>
          <a:noFill/>
          <a:ln w="9525">
            <a:noFill/>
            <a:miter lim="800000"/>
            <a:headEnd/>
            <a:tailEnd/>
          </a:ln>
        </p:spPr>
      </p:pic>
      <p:sp>
        <p:nvSpPr>
          <p:cNvPr id="12" name="Vývojový diagram: sloučení 5"/>
          <p:cNvSpPr/>
          <p:nvPr userDrawn="1"/>
        </p:nvSpPr>
        <p:spPr>
          <a:xfrm rot="536226">
            <a:off x="544513" y="1152525"/>
            <a:ext cx="125412" cy="101600"/>
          </a:xfrm>
          <a:prstGeom prst="flowChartMerge">
            <a:avLst/>
          </a:prstGeom>
          <a:noFill/>
          <a:ln w="38100" cap="sq" cmpd="sng">
            <a:solidFill>
              <a:srgbClr val="C00000">
                <a:alpha val="1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3" name="Vývojový diagram: sloučení 10"/>
          <p:cNvSpPr/>
          <p:nvPr userDrawn="1"/>
        </p:nvSpPr>
        <p:spPr>
          <a:xfrm rot="16200000">
            <a:off x="499268" y="1878807"/>
            <a:ext cx="214313" cy="171450"/>
          </a:xfrm>
          <a:prstGeom prst="flowChartMerge">
            <a:avLst/>
          </a:prstGeom>
          <a:noFill/>
          <a:ln w="63500" cap="sq" cmpd="sng">
            <a:solidFill>
              <a:srgbClr val="C00000">
                <a:alpha val="1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4" name="Vývojový diagram: sloučení 6"/>
          <p:cNvSpPr/>
          <p:nvPr userDrawn="1"/>
        </p:nvSpPr>
        <p:spPr>
          <a:xfrm rot="20739958">
            <a:off x="303213" y="6143625"/>
            <a:ext cx="642937" cy="514350"/>
          </a:xfrm>
          <a:prstGeom prst="flowChartMerge">
            <a:avLst/>
          </a:prstGeom>
          <a:noFill/>
          <a:ln w="177800" cap="sq" cmpd="sng">
            <a:solidFill>
              <a:srgbClr val="C00000">
                <a:alpha val="1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5" name="Vývojový diagram: sloučení 9"/>
          <p:cNvSpPr/>
          <p:nvPr userDrawn="1"/>
        </p:nvSpPr>
        <p:spPr>
          <a:xfrm rot="14911002">
            <a:off x="454025" y="2779713"/>
            <a:ext cx="306387" cy="242888"/>
          </a:xfrm>
          <a:prstGeom prst="flowChartMerge">
            <a:avLst/>
          </a:prstGeom>
          <a:noFill/>
          <a:ln w="76200" cap="sq" cmpd="sng">
            <a:solidFill>
              <a:srgbClr val="C00000">
                <a:alpha val="1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6" name="Vývojový diagram: sloučení 8"/>
          <p:cNvSpPr/>
          <p:nvPr userDrawn="1"/>
        </p:nvSpPr>
        <p:spPr>
          <a:xfrm rot="20392366">
            <a:off x="423863" y="3840163"/>
            <a:ext cx="366712" cy="292100"/>
          </a:xfrm>
          <a:prstGeom prst="flowChartMerge">
            <a:avLst/>
          </a:prstGeom>
          <a:noFill/>
          <a:ln w="101600" cap="sq" cmpd="sng">
            <a:solidFill>
              <a:srgbClr val="C00000">
                <a:alpha val="1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7" name="Vývojový diagram: sloučení 7"/>
          <p:cNvSpPr/>
          <p:nvPr userDrawn="1"/>
        </p:nvSpPr>
        <p:spPr>
          <a:xfrm rot="1041936">
            <a:off x="355600" y="4959350"/>
            <a:ext cx="503238" cy="403225"/>
          </a:xfrm>
          <a:prstGeom prst="flowChartMerge">
            <a:avLst/>
          </a:prstGeom>
          <a:noFill/>
          <a:ln w="152400" cap="sq" cmpd="sng">
            <a:solidFill>
              <a:srgbClr val="C00000">
                <a:alpha val="1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D34B598-D021-4B5D-A277-F066EE98886A}" type="datetimeFigureOut">
              <a:rPr lang="en-GB" smtClean="0"/>
              <a:pPr/>
              <a:t>14/05/2012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47FCA3F-07CD-423F-93D5-C4C3EF00B0D1}" type="slidenum">
              <a:rPr lang="en-GB" smtClean="0"/>
              <a:pPr/>
              <a:t>‹#›</a:t>
            </a:fld>
            <a:endParaRPr lang="en-GB"/>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D34B598-D021-4B5D-A277-F066EE98886A}" type="datetimeFigureOut">
              <a:rPr lang="en-GB" smtClean="0"/>
              <a:pPr/>
              <a:t>14/05/2012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47FCA3F-07CD-423F-93D5-C4C3EF00B0D1}" type="slidenum">
              <a:rPr lang="en-GB" smtClean="0"/>
              <a:pPr/>
              <a:t>‹#›</a:t>
            </a:fld>
            <a:endParaRPr lang="en-GB"/>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D34B598-D021-4B5D-A277-F066EE98886A}" type="datetimeFigureOut">
              <a:rPr lang="en-GB" smtClean="0"/>
              <a:pPr/>
              <a:t>14/05/2012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47FCA3F-07CD-423F-93D5-C4C3EF00B0D1}" type="slidenum">
              <a:rPr lang="en-GB" smtClean="0"/>
              <a:pPr/>
              <a:t>‹#›</a:t>
            </a:fld>
            <a:endParaRPr lang="en-GB"/>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34B598-D021-4B5D-A277-F066EE98886A}" type="datetimeFigureOut">
              <a:rPr lang="en-GB" smtClean="0"/>
              <a:pPr/>
              <a:t>14/05/2012</a:t>
            </a:fld>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47FCA3F-07CD-423F-93D5-C4C3EF00B0D1}" type="slidenum">
              <a:rPr lang="en-GB" smtClean="0"/>
              <a:pPr/>
              <a:t>‹#›</a:t>
            </a:fld>
            <a:endParaRPr lang="en-GB"/>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D34B598-D021-4B5D-A277-F066EE98886A}" type="datetimeFigureOut">
              <a:rPr lang="en-GB" smtClean="0"/>
              <a:pPr/>
              <a:t>14/05/2012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47FCA3F-07CD-423F-93D5-C4C3EF00B0D1}" type="slidenum">
              <a:rPr lang="en-GB" smtClean="0"/>
              <a:pPr/>
              <a:t>‹#›</a:t>
            </a:fld>
            <a:endParaRPr lang="en-GB"/>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D34B598-D021-4B5D-A277-F066EE98886A}" type="datetimeFigureOut">
              <a:rPr lang="en-GB" smtClean="0"/>
              <a:pPr/>
              <a:t>14/05/2012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847FCA3F-07CD-423F-93D5-C4C3EF00B0D1}" type="slidenum">
              <a:rPr lang="en-GB" smtClean="0"/>
              <a:pPr/>
              <a:t>‹#›</a:t>
            </a:fld>
            <a:endParaRPr lang="en-GB"/>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D34B598-D021-4B5D-A277-F066EE98886A}" type="datetimeFigureOut">
              <a:rPr lang="en-GB" smtClean="0"/>
              <a:pPr/>
              <a:t>14/05/2012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47FCA3F-07CD-423F-93D5-C4C3EF00B0D1}" type="slidenum">
              <a:rPr lang="en-GB" smtClean="0"/>
              <a:pPr/>
              <a:t>‹#›</a:t>
            </a:fld>
            <a:endParaRPr lang="en-GB"/>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34B598-D021-4B5D-A277-F066EE98886A}" type="datetimeFigureOut">
              <a:rPr lang="en-GB" smtClean="0"/>
              <a:pPr/>
              <a:t>14/05/2012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847FCA3F-07CD-423F-93D5-C4C3EF00B0D1}" type="slidenum">
              <a:rPr lang="en-GB" smtClean="0"/>
              <a:pPr/>
              <a:t>‹#›</a:t>
            </a:fld>
            <a:endParaRPr lang="en-GB"/>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34B598-D021-4B5D-A277-F066EE98886A}" type="datetimeFigureOut">
              <a:rPr lang="en-GB" smtClean="0"/>
              <a:pPr/>
              <a:t>14/05/2012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47FCA3F-07CD-423F-93D5-C4C3EF00B0D1}" type="slidenum">
              <a:rPr lang="en-GB" smtClean="0"/>
              <a:pPr/>
              <a:t>‹#›</a:t>
            </a:fld>
            <a:endParaRPr lang="en-GB"/>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D34B598-D021-4B5D-A277-F066EE98886A}" type="datetimeFigureOut">
              <a:rPr lang="en-GB" smtClean="0"/>
              <a:pPr/>
              <a:t>14/05/2012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847FCA3F-07CD-423F-93D5-C4C3EF00B0D1}" type="slidenum">
              <a:rPr lang="en-GB" smtClean="0"/>
              <a:pPr/>
              <a:t>‹#›</a:t>
            </a:fld>
            <a:endParaRPr lang="en-GB"/>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27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rgbClr val="FF0000"/>
                </a:solidFill>
              </a:defRPr>
            </a:lvl1pPr>
          </a:lstStyle>
          <a:p>
            <a:r>
              <a:rPr lang="en-GB" dirty="0" smtClean="0"/>
              <a:t>Justice</a:t>
            </a:r>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7FCA3F-07CD-423F-93D5-C4C3EF00B0D1}" type="slidenum">
              <a:rPr lang="en-GB" smtClean="0"/>
              <a:pPr/>
              <a:t>‹#›</a:t>
            </a:fld>
            <a:endParaRPr lang="en-GB"/>
          </a:p>
        </p:txBody>
      </p:sp>
      <p:sp>
        <p:nvSpPr>
          <p:cNvPr id="9" name="Zástupný symbol pro zápatí 4"/>
          <p:cNvSpPr txBox="1">
            <a:spLocks/>
          </p:cNvSpPr>
          <p:nvPr userDrawn="1"/>
        </p:nvSpPr>
        <p:spPr>
          <a:xfrm>
            <a:off x="468313" y="6356350"/>
            <a:ext cx="5551487" cy="365125"/>
          </a:xfrm>
          <a:prstGeom prst="rect">
            <a:avLst/>
          </a:prstGeom>
        </p:spPr>
        <p:txBody>
          <a:bodyPr vert="horz" wrap="square" lIns="91440" tIns="45720" rIns="91440" bIns="45720" numCol="1" anchor="ctr" anchorCtr="0" compatLnSpc="1">
            <a:prstTxWarp prst="textNoShape">
              <a:avLst/>
            </a:prstTxWarp>
          </a:bodyPr>
          <a:lstStyle>
            <a:lvl1pPr algn="l">
              <a:defRPr sz="1400" b="1">
                <a:solidFill>
                  <a:srgbClr val="0070C0"/>
                </a:solidFill>
                <a:latin typeface="+mj-lt"/>
                <a:ea typeface="ＭＳ Ｐゴシック" pitchFamily="34" charset="-128"/>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70C0"/>
                </a:solidFill>
                <a:effectLst/>
                <a:uLnTx/>
                <a:uFillTx/>
                <a:latin typeface="+mj-lt"/>
                <a:ea typeface="ＭＳ Ｐゴシック" pitchFamily="34" charset="-128"/>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70C0"/>
                </a:solidFill>
                <a:effectLst/>
                <a:uLnTx/>
                <a:uFillTx/>
                <a:latin typeface="+mj-lt"/>
                <a:ea typeface="ＭＳ Ｐゴシック" pitchFamily="34" charset="-128"/>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0070C0"/>
              </a:solidFill>
              <a:effectLst/>
              <a:uLnTx/>
              <a:uFillTx/>
              <a:latin typeface="+mj-lt"/>
              <a:ea typeface="ＭＳ Ｐゴシック" pitchFamily="34" charset="-128"/>
              <a:cs typeface="+mn-cs"/>
            </a:endParaRPr>
          </a:p>
        </p:txBody>
      </p:sp>
      <p:sp>
        <p:nvSpPr>
          <p:cNvPr id="10" name="Zástupný symbol pro číslo snímku 5"/>
          <p:cNvSpPr txBox="1">
            <a:spLocks/>
          </p:cNvSpPr>
          <p:nvPr userDrawn="1"/>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charset="0"/>
                <a:ea typeface="ＭＳ Ｐゴシック" charset="-128"/>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3C59BFA5-06C4-4A70-9B0C-EDCBE30096BD}" type="slidenum">
              <a:rPr kumimoji="0" lang="cs-CZ" sz="1200" b="0" i="0" u="none" strike="noStrike" kern="1200" cap="none" spc="0" normalizeH="0" baseline="0" noProof="0" smtClean="0">
                <a:ln>
                  <a:noFill/>
                </a:ln>
                <a:solidFill>
                  <a:srgbClr val="FF0000"/>
                </a:solidFill>
                <a:effectLst/>
                <a:uLnTx/>
                <a:uFillTx/>
                <a:latin typeface="Calibri" charset="0"/>
                <a:ea typeface="ＭＳ Ｐゴシック"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cs-CZ" sz="1200" b="0" i="0" u="none" strike="noStrike" kern="1200" cap="none" spc="0" normalizeH="0" baseline="0" noProof="0" dirty="0">
              <a:ln>
                <a:noFill/>
              </a:ln>
              <a:solidFill>
                <a:srgbClr val="FF0000"/>
              </a:solidFill>
              <a:effectLst/>
              <a:uLnTx/>
              <a:uFillTx/>
              <a:latin typeface="Calibri" charset="0"/>
              <a:ea typeface="ＭＳ Ｐゴシック" charset="-128"/>
              <a:cs typeface="+mn-cs"/>
            </a:endParaRPr>
          </a:p>
        </p:txBody>
      </p:sp>
      <p:pic>
        <p:nvPicPr>
          <p:cNvPr id="11" name="Zástupný symbol pro obsah 23" descr="ymca_europe_logo_PNG.png"/>
          <p:cNvPicPr>
            <a:picLocks noChangeAspect="1"/>
          </p:cNvPicPr>
          <p:nvPr userDrawn="1"/>
        </p:nvPicPr>
        <p:blipFill>
          <a:blip r:embed="rId13" cstate="print"/>
          <a:srcRect/>
          <a:stretch>
            <a:fillRect/>
          </a:stretch>
        </p:blipFill>
        <p:spPr bwMode="auto">
          <a:xfrm>
            <a:off x="214313" y="231775"/>
            <a:ext cx="1285875" cy="625475"/>
          </a:xfrm>
          <a:prstGeom prst="rect">
            <a:avLst/>
          </a:prstGeom>
          <a:noFill/>
          <a:ln w="9525">
            <a:noFill/>
            <a:miter lim="800000"/>
            <a:headEnd/>
            <a:tailEnd/>
          </a:ln>
        </p:spPr>
      </p:pic>
      <p:sp>
        <p:nvSpPr>
          <p:cNvPr id="12" name="Vývojový diagram: sloučení 5"/>
          <p:cNvSpPr/>
          <p:nvPr userDrawn="1"/>
        </p:nvSpPr>
        <p:spPr>
          <a:xfrm rot="536226">
            <a:off x="544513" y="1152525"/>
            <a:ext cx="125412" cy="101600"/>
          </a:xfrm>
          <a:prstGeom prst="flowChartMerge">
            <a:avLst/>
          </a:prstGeom>
          <a:noFill/>
          <a:ln w="38100" cap="sq" cmpd="sng">
            <a:solidFill>
              <a:srgbClr val="C00000">
                <a:alpha val="1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3" name="Vývojový diagram: sloučení 10"/>
          <p:cNvSpPr/>
          <p:nvPr userDrawn="1"/>
        </p:nvSpPr>
        <p:spPr>
          <a:xfrm rot="16200000">
            <a:off x="499268" y="1878807"/>
            <a:ext cx="214313" cy="171450"/>
          </a:xfrm>
          <a:prstGeom prst="flowChartMerge">
            <a:avLst/>
          </a:prstGeom>
          <a:noFill/>
          <a:ln w="63500" cap="sq" cmpd="sng">
            <a:solidFill>
              <a:srgbClr val="C00000">
                <a:alpha val="1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4" name="Vývojový diagram: sloučení 6"/>
          <p:cNvSpPr/>
          <p:nvPr userDrawn="1"/>
        </p:nvSpPr>
        <p:spPr>
          <a:xfrm rot="20739958">
            <a:off x="303213" y="6143625"/>
            <a:ext cx="642937" cy="514350"/>
          </a:xfrm>
          <a:prstGeom prst="flowChartMerge">
            <a:avLst/>
          </a:prstGeom>
          <a:noFill/>
          <a:ln w="177800" cap="sq" cmpd="sng">
            <a:solidFill>
              <a:srgbClr val="C00000">
                <a:alpha val="1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5" name="Vývojový diagram: sloučení 9"/>
          <p:cNvSpPr/>
          <p:nvPr userDrawn="1"/>
        </p:nvSpPr>
        <p:spPr>
          <a:xfrm rot="14911002">
            <a:off x="454025" y="2779713"/>
            <a:ext cx="306387" cy="242888"/>
          </a:xfrm>
          <a:prstGeom prst="flowChartMerge">
            <a:avLst/>
          </a:prstGeom>
          <a:noFill/>
          <a:ln w="76200" cap="sq" cmpd="sng">
            <a:solidFill>
              <a:srgbClr val="C00000">
                <a:alpha val="1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6" name="Vývojový diagram: sloučení 8"/>
          <p:cNvSpPr/>
          <p:nvPr userDrawn="1"/>
        </p:nvSpPr>
        <p:spPr>
          <a:xfrm rot="20392366">
            <a:off x="423863" y="3840163"/>
            <a:ext cx="366712" cy="292100"/>
          </a:xfrm>
          <a:prstGeom prst="flowChartMerge">
            <a:avLst/>
          </a:prstGeom>
          <a:noFill/>
          <a:ln w="101600" cap="sq" cmpd="sng">
            <a:solidFill>
              <a:srgbClr val="C00000">
                <a:alpha val="1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
        <p:nvSpPr>
          <p:cNvPr id="17" name="Vývojový diagram: sloučení 7"/>
          <p:cNvSpPr/>
          <p:nvPr userDrawn="1"/>
        </p:nvSpPr>
        <p:spPr>
          <a:xfrm rot="1041936">
            <a:off x="355600" y="4959350"/>
            <a:ext cx="503238" cy="403225"/>
          </a:xfrm>
          <a:prstGeom prst="flowChartMerge">
            <a:avLst/>
          </a:prstGeom>
          <a:noFill/>
          <a:ln w="152400" cap="sq" cmpd="sng">
            <a:solidFill>
              <a:srgbClr val="C00000">
                <a:alpha val="10000"/>
              </a:srgbClr>
            </a:solidFill>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srgbClr val="FFFFFF"/>
              </a:solidFill>
              <a:ea typeface="ＭＳ Ｐゴシック" charset="-128"/>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hyperlink" Target="http://web.undp.org/mdg/goal5.shtml" TargetMode="External"/><Relationship Id="rId13"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0.jpeg"/><Relationship Id="rId12" Type="http://schemas.openxmlformats.org/officeDocument/2006/relationships/hyperlink" Target="http://web.undp.org/mdg/goal7.shtml" TargetMode="External"/><Relationship Id="rId17" Type="http://schemas.openxmlformats.org/officeDocument/2006/relationships/image" Target="../media/image15.jpeg"/><Relationship Id="rId2" Type="http://schemas.openxmlformats.org/officeDocument/2006/relationships/hyperlink" Target="http://web.undp.org/mdg/goal2.shtml" TargetMode="External"/><Relationship Id="rId16" Type="http://schemas.openxmlformats.org/officeDocument/2006/relationships/hyperlink" Target="http://web.undp.org/mdg/goal1.shtml" TargetMode="External"/><Relationship Id="rId1" Type="http://schemas.openxmlformats.org/officeDocument/2006/relationships/slideLayout" Target="../slideLayouts/slideLayout4.xml"/><Relationship Id="rId6" Type="http://schemas.openxmlformats.org/officeDocument/2006/relationships/hyperlink" Target="http://web.undp.org/mdg/goal4.shtml" TargetMode="External"/><Relationship Id="rId11" Type="http://schemas.openxmlformats.org/officeDocument/2006/relationships/image" Target="../media/image12.jpeg"/><Relationship Id="rId5" Type="http://schemas.openxmlformats.org/officeDocument/2006/relationships/image" Target="../media/image9.jpeg"/><Relationship Id="rId15" Type="http://schemas.openxmlformats.org/officeDocument/2006/relationships/image" Target="../media/image14.jpeg"/><Relationship Id="rId10" Type="http://schemas.openxmlformats.org/officeDocument/2006/relationships/hyperlink" Target="http://web.undp.org/mdg/goal6.shtml" TargetMode="External"/><Relationship Id="rId4" Type="http://schemas.openxmlformats.org/officeDocument/2006/relationships/hyperlink" Target="http://web.undp.org/mdg/goal3.shtml" TargetMode="External"/><Relationship Id="rId9" Type="http://schemas.openxmlformats.org/officeDocument/2006/relationships/image" Target="../media/image11.jpeg"/><Relationship Id="rId14" Type="http://schemas.openxmlformats.org/officeDocument/2006/relationships/hyperlink" Target="http://web.undp.org/mdg/goal8.shtml"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67544" y="1052736"/>
            <a:ext cx="8208912" cy="4874096"/>
          </a:xfrm>
        </p:spPr>
        <p:txBody>
          <a:bodyPr>
            <a:normAutofit lnSpcReduction="10000"/>
          </a:bodyPr>
          <a:lstStyle/>
          <a:p>
            <a:r>
              <a:rPr lang="en-GB" sz="2800" dirty="0" err="1" smtClean="0">
                <a:solidFill>
                  <a:schemeClr val="tx1"/>
                </a:solidFill>
              </a:rPr>
              <a:t>c</a:t>
            </a:r>
            <a:r>
              <a:rPr lang="be-BY" sz="2800" dirty="0" smtClean="0">
                <a:solidFill>
                  <a:schemeClr val="tx1"/>
                </a:solidFill>
              </a:rPr>
              <a:t>правядлівасць</a:t>
            </a:r>
            <a:r>
              <a:rPr lang="en-GB" sz="2800" dirty="0" smtClean="0"/>
              <a:t>   </a:t>
            </a:r>
            <a:r>
              <a:rPr lang="bg-BG" sz="2800" dirty="0" smtClean="0">
                <a:solidFill>
                  <a:schemeClr val="accent2"/>
                </a:solidFill>
              </a:rPr>
              <a:t>правосъдие</a:t>
            </a:r>
            <a:r>
              <a:rPr lang="en-GB" sz="2800" dirty="0" smtClean="0"/>
              <a:t>  </a:t>
            </a:r>
            <a:r>
              <a:rPr lang="hr-HR" sz="2800" dirty="0" smtClean="0">
                <a:solidFill>
                  <a:schemeClr val="accent5"/>
                </a:solidFill>
              </a:rPr>
              <a:t>pravda</a:t>
            </a:r>
            <a:r>
              <a:rPr lang="en-GB" sz="2800" dirty="0" smtClean="0"/>
              <a:t>  </a:t>
            </a:r>
            <a:r>
              <a:rPr lang="cs-CZ" sz="2800" dirty="0" smtClean="0">
                <a:solidFill>
                  <a:schemeClr val="accent6"/>
                </a:solidFill>
              </a:rPr>
              <a:t>spravedlnost</a:t>
            </a:r>
            <a:endParaRPr lang="en-GB" sz="2800" dirty="0" smtClean="0">
              <a:solidFill>
                <a:schemeClr val="accent6"/>
              </a:solidFill>
            </a:endParaRPr>
          </a:p>
          <a:p>
            <a:r>
              <a:rPr lang="en-GB" sz="2800" dirty="0" smtClean="0"/>
              <a:t>  </a:t>
            </a:r>
            <a:r>
              <a:rPr lang="da-DK" sz="2800" dirty="0" smtClean="0">
                <a:solidFill>
                  <a:schemeClr val="accent2"/>
                </a:solidFill>
              </a:rPr>
              <a:t>retfærdighed</a:t>
            </a:r>
            <a:r>
              <a:rPr lang="da-DK" sz="2800" dirty="0" smtClean="0"/>
              <a:t> </a:t>
            </a:r>
            <a:r>
              <a:rPr lang="de-DE" sz="2800" dirty="0" smtClean="0">
                <a:solidFill>
                  <a:schemeClr val="accent3"/>
                </a:solidFill>
              </a:rPr>
              <a:t>gerechtigkeit</a:t>
            </a:r>
            <a:r>
              <a:rPr lang="de-DE" sz="2800" dirty="0" smtClean="0"/>
              <a:t>  </a:t>
            </a:r>
            <a:r>
              <a:rPr lang="es-ES" sz="2800" dirty="0" smtClean="0">
                <a:solidFill>
                  <a:schemeClr val="tx1"/>
                </a:solidFill>
              </a:rPr>
              <a:t>justicia</a:t>
            </a:r>
            <a:r>
              <a:rPr lang="es-ES" sz="2800" dirty="0" smtClean="0"/>
              <a:t>   </a:t>
            </a:r>
            <a:r>
              <a:rPr lang="sq-AL" sz="2800" dirty="0" smtClean="0">
                <a:solidFill>
                  <a:schemeClr val="tx2"/>
                </a:solidFill>
              </a:rPr>
              <a:t>drejtësi</a:t>
            </a:r>
            <a:r>
              <a:rPr lang="en-GB" sz="2800" dirty="0" smtClean="0"/>
              <a:t>  </a:t>
            </a:r>
          </a:p>
          <a:p>
            <a:r>
              <a:rPr lang="en-GB" sz="2800" dirty="0" smtClean="0">
                <a:solidFill>
                  <a:schemeClr val="accent6"/>
                </a:solidFill>
              </a:rPr>
              <a:t>a</a:t>
            </a:r>
            <a:r>
              <a:rPr lang="tr-TR" sz="2800" dirty="0" smtClean="0">
                <a:solidFill>
                  <a:schemeClr val="accent6"/>
                </a:solidFill>
              </a:rPr>
              <a:t>dalet</a:t>
            </a:r>
            <a:r>
              <a:rPr lang="en-GB" sz="2800" dirty="0" smtClean="0">
                <a:solidFill>
                  <a:schemeClr val="accent6"/>
                </a:solidFill>
              </a:rPr>
              <a:t> </a:t>
            </a:r>
            <a:r>
              <a:rPr lang="en-GB" sz="2800" dirty="0" smtClean="0"/>
              <a:t> </a:t>
            </a:r>
            <a:r>
              <a:rPr lang="hy-AM" sz="2800" dirty="0" smtClean="0">
                <a:solidFill>
                  <a:srgbClr val="FFC000"/>
                </a:solidFill>
              </a:rPr>
              <a:t>արդարադատություն</a:t>
            </a:r>
            <a:r>
              <a:rPr lang="en-GB" sz="2800" dirty="0" smtClean="0">
                <a:solidFill>
                  <a:srgbClr val="FFC000"/>
                </a:solidFill>
              </a:rPr>
              <a:t>  </a:t>
            </a:r>
            <a:r>
              <a:rPr lang="et-EE" sz="2800" dirty="0" smtClean="0"/>
              <a:t>õiglus</a:t>
            </a:r>
            <a:r>
              <a:rPr lang="en-GB" sz="2800" dirty="0" smtClean="0"/>
              <a:t> </a:t>
            </a:r>
            <a:r>
              <a:rPr lang="en-GB" sz="2800" dirty="0">
                <a:solidFill>
                  <a:srgbClr val="FFC000"/>
                </a:solidFill>
              </a:rPr>
              <a:t> </a:t>
            </a:r>
            <a:r>
              <a:rPr lang="nl-NL" sz="2800" dirty="0" smtClean="0">
                <a:solidFill>
                  <a:srgbClr val="00B050"/>
                </a:solidFill>
              </a:rPr>
              <a:t>gerechtigheid</a:t>
            </a:r>
            <a:r>
              <a:rPr lang="nl-NL" sz="2800" dirty="0"/>
              <a:t> </a:t>
            </a:r>
            <a:r>
              <a:rPr lang="is-IS" sz="2800" dirty="0" smtClean="0">
                <a:solidFill>
                  <a:schemeClr val="tx2"/>
                </a:solidFill>
              </a:rPr>
              <a:t>réttlæti</a:t>
            </a:r>
            <a:r>
              <a:rPr lang="is-IS" sz="2800" dirty="0" smtClean="0"/>
              <a:t>                                                 </a:t>
            </a:r>
            <a:r>
              <a:rPr lang="ka-GE" sz="2800" dirty="0" smtClean="0"/>
              <a:t>იუსტციის</a:t>
            </a:r>
            <a:r>
              <a:rPr lang="en-GB" sz="2800" dirty="0" smtClean="0"/>
              <a:t>      </a:t>
            </a:r>
            <a:r>
              <a:rPr lang="en-GB" sz="6000" b="1" dirty="0" smtClean="0">
                <a:solidFill>
                  <a:schemeClr val="tx1"/>
                </a:solidFill>
              </a:rPr>
              <a:t>                 </a:t>
            </a:r>
            <a:r>
              <a:rPr lang="en-GB" sz="6000" dirty="0" smtClean="0"/>
              <a:t> </a:t>
            </a:r>
          </a:p>
          <a:p>
            <a:r>
              <a:rPr lang="en-GB" sz="2400" dirty="0" smtClean="0"/>
              <a:t>  </a:t>
            </a:r>
          </a:p>
          <a:p>
            <a:r>
              <a:rPr lang="el-GR" sz="2800" dirty="0" smtClean="0">
                <a:solidFill>
                  <a:schemeClr val="accent6"/>
                </a:solidFill>
              </a:rPr>
              <a:t>Δικαιοσύνη</a:t>
            </a:r>
            <a:r>
              <a:rPr lang="en-GB" sz="2800" dirty="0" smtClean="0">
                <a:solidFill>
                  <a:schemeClr val="accent6"/>
                </a:solidFill>
              </a:rPr>
              <a:t>    </a:t>
            </a:r>
            <a:r>
              <a:rPr lang="hu-HU" sz="2800" dirty="0" smtClean="0">
                <a:solidFill>
                  <a:schemeClr val="accent3"/>
                </a:solidFill>
              </a:rPr>
              <a:t>igazságosság</a:t>
            </a:r>
            <a:r>
              <a:rPr lang="en-GB" sz="2800" dirty="0" smtClean="0">
                <a:solidFill>
                  <a:schemeClr val="accent3"/>
                </a:solidFill>
              </a:rPr>
              <a:t>   </a:t>
            </a:r>
            <a:r>
              <a:rPr lang="fi-FI" sz="2800" dirty="0" smtClean="0">
                <a:solidFill>
                  <a:srgbClr val="7030A0"/>
                </a:solidFill>
              </a:rPr>
              <a:t>oikeudenmukaisuus</a:t>
            </a:r>
            <a:r>
              <a:rPr lang="fi-FI" sz="2800" dirty="0" smtClean="0"/>
              <a:t> </a:t>
            </a:r>
            <a:endParaRPr lang="is-IS" sz="2800" dirty="0" smtClean="0"/>
          </a:p>
          <a:p>
            <a:r>
              <a:rPr lang="is-IS" sz="2800" dirty="0" smtClean="0">
                <a:solidFill>
                  <a:srgbClr val="7030A0"/>
                </a:solidFill>
              </a:rPr>
              <a:t>d</a:t>
            </a:r>
            <a:r>
              <a:rPr lang="ga-IE" sz="2800" dirty="0" smtClean="0">
                <a:solidFill>
                  <a:srgbClr val="7030A0"/>
                </a:solidFill>
              </a:rPr>
              <a:t>lí agus </a:t>
            </a:r>
            <a:r>
              <a:rPr lang="en-GB" sz="2800" dirty="0" err="1" smtClean="0">
                <a:solidFill>
                  <a:srgbClr val="7030A0"/>
                </a:solidFill>
              </a:rPr>
              <a:t>c</a:t>
            </a:r>
            <a:r>
              <a:rPr lang="ga-IE" sz="2800" dirty="0" smtClean="0">
                <a:solidFill>
                  <a:srgbClr val="7030A0"/>
                </a:solidFill>
              </a:rPr>
              <a:t>irt</a:t>
            </a:r>
            <a:r>
              <a:rPr lang="en-GB" sz="2800" dirty="0" smtClean="0">
                <a:solidFill>
                  <a:srgbClr val="7030A0"/>
                </a:solidFill>
              </a:rPr>
              <a:t>  </a:t>
            </a:r>
            <a:r>
              <a:rPr lang="it-IT" sz="2800" dirty="0" smtClean="0">
                <a:solidFill>
                  <a:srgbClr val="FF0000"/>
                </a:solidFill>
              </a:rPr>
              <a:t>giustizia</a:t>
            </a:r>
            <a:r>
              <a:rPr lang="it-IT" sz="2800" dirty="0" smtClean="0"/>
              <a:t> </a:t>
            </a:r>
            <a:r>
              <a:rPr lang="lv-LV" sz="2800" dirty="0" smtClean="0">
                <a:solidFill>
                  <a:schemeClr val="tx1"/>
                </a:solidFill>
              </a:rPr>
              <a:t>taisnīgums</a:t>
            </a:r>
            <a:r>
              <a:rPr lang="en-GB" sz="2800" dirty="0" smtClean="0"/>
              <a:t>  </a:t>
            </a:r>
            <a:r>
              <a:rPr lang="lt-LT" sz="2800" dirty="0" smtClean="0">
                <a:solidFill>
                  <a:srgbClr val="00B050"/>
                </a:solidFill>
              </a:rPr>
              <a:t>teisingumas</a:t>
            </a:r>
            <a:r>
              <a:rPr lang="en-GB" sz="2800" dirty="0" smtClean="0"/>
              <a:t>  </a:t>
            </a:r>
            <a:r>
              <a:rPr lang="mk-MK" sz="2800" dirty="0" smtClean="0"/>
              <a:t>правда</a:t>
            </a:r>
            <a:r>
              <a:rPr lang="en-GB" sz="2800" dirty="0" smtClean="0"/>
              <a:t>  </a:t>
            </a:r>
            <a:r>
              <a:rPr lang="en-GB" sz="2800" dirty="0" err="1" smtClean="0">
                <a:solidFill>
                  <a:schemeClr val="tx1"/>
                </a:solidFill>
              </a:rPr>
              <a:t>gustizzja</a:t>
            </a:r>
            <a:r>
              <a:rPr lang="en-GB" sz="2800" dirty="0" smtClean="0"/>
              <a:t>  </a:t>
            </a:r>
            <a:r>
              <a:rPr lang="pl-PL" sz="2800" dirty="0" smtClean="0">
                <a:solidFill>
                  <a:srgbClr val="FFC000"/>
                </a:solidFill>
              </a:rPr>
              <a:t>sprawiedliwość</a:t>
            </a:r>
            <a:r>
              <a:rPr lang="en-GB" sz="2800" dirty="0" smtClean="0"/>
              <a:t>  </a:t>
            </a:r>
            <a:r>
              <a:rPr lang="pt-PT" sz="2800" dirty="0" smtClean="0"/>
              <a:t>justiça  </a:t>
            </a:r>
            <a:r>
              <a:rPr lang="ro-RO" sz="2800" dirty="0" smtClean="0">
                <a:solidFill>
                  <a:schemeClr val="accent2"/>
                </a:solidFill>
              </a:rPr>
              <a:t>justiţie</a:t>
            </a:r>
            <a:r>
              <a:rPr lang="en-GB" sz="2800" dirty="0" smtClean="0"/>
              <a:t> </a:t>
            </a:r>
            <a:r>
              <a:rPr lang="ru-RU" sz="2800" dirty="0" smtClean="0">
                <a:solidFill>
                  <a:schemeClr val="accent3"/>
                </a:solidFill>
              </a:rPr>
              <a:t>справедливость</a:t>
            </a:r>
            <a:r>
              <a:rPr lang="en-GB" sz="2800" dirty="0" smtClean="0"/>
              <a:t>  </a:t>
            </a:r>
            <a:r>
              <a:rPr lang="sr-Latn-CS" sz="2800" dirty="0" smtClean="0">
                <a:solidFill>
                  <a:srgbClr val="FF0000"/>
                </a:solidFill>
              </a:rPr>
              <a:t>правда</a:t>
            </a:r>
            <a:r>
              <a:rPr lang="en-GB" sz="2800" dirty="0" smtClean="0"/>
              <a:t>  </a:t>
            </a:r>
            <a:r>
              <a:rPr lang="sk-SK" sz="2800" dirty="0" smtClean="0">
                <a:solidFill>
                  <a:schemeClr val="tx2"/>
                </a:solidFill>
              </a:rPr>
              <a:t>spravodlivosť</a:t>
            </a:r>
            <a:r>
              <a:rPr lang="en-GB" sz="2800" dirty="0" smtClean="0"/>
              <a:t>  </a:t>
            </a:r>
            <a:r>
              <a:rPr lang="sl-SI" sz="2800" dirty="0" smtClean="0">
                <a:solidFill>
                  <a:schemeClr val="accent2"/>
                </a:solidFill>
              </a:rPr>
              <a:t>pravosodje</a:t>
            </a:r>
            <a:r>
              <a:rPr lang="en-GB" sz="2800" dirty="0" smtClean="0"/>
              <a:t>  </a:t>
            </a:r>
            <a:r>
              <a:rPr lang="en-GB" sz="2800" dirty="0" err="1" smtClean="0">
                <a:solidFill>
                  <a:srgbClr val="7030A0"/>
                </a:solidFill>
              </a:rPr>
              <a:t>rättvisa</a:t>
            </a:r>
            <a:r>
              <a:rPr lang="en-GB" sz="2800" dirty="0" smtClean="0"/>
              <a:t>  </a:t>
            </a:r>
            <a:r>
              <a:rPr lang="uk-UA" sz="2800" dirty="0" smtClean="0">
                <a:solidFill>
                  <a:srgbClr val="00B050"/>
                </a:solidFill>
              </a:rPr>
              <a:t>справедливість</a:t>
            </a:r>
            <a:r>
              <a:rPr lang="en-GB" sz="2800" dirty="0" smtClean="0"/>
              <a:t>  </a:t>
            </a:r>
            <a:r>
              <a:rPr lang="cy-GB" sz="2800" dirty="0" smtClean="0">
                <a:solidFill>
                  <a:srgbClr val="FFC000"/>
                </a:solidFill>
              </a:rPr>
              <a:t>cyfiawnder</a:t>
            </a:r>
            <a:endParaRPr lang="en-GB" sz="2800" i="1" dirty="0">
              <a:solidFill>
                <a:srgbClr val="FFC000"/>
              </a:solidFill>
            </a:endParaRPr>
          </a:p>
        </p:txBody>
      </p:sp>
      <p:sp>
        <p:nvSpPr>
          <p:cNvPr id="6" name="Rectangle 5"/>
          <p:cNvSpPr/>
          <p:nvPr/>
        </p:nvSpPr>
        <p:spPr>
          <a:xfrm>
            <a:off x="2627784" y="2492896"/>
            <a:ext cx="3600400" cy="1107996"/>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GB" sz="6600" b="1" spc="50" dirty="0" smtClean="0">
                <a:ln w="11430">
                  <a:solidFill>
                    <a:srgbClr val="FF0000"/>
                  </a:solidFill>
                </a:ln>
                <a:solidFill>
                  <a:srgbClr val="FF0000"/>
                </a:solidFill>
                <a:effectLst>
                  <a:glow rad="101600">
                    <a:srgbClr val="FF0000">
                      <a:alpha val="40000"/>
                    </a:srgbClr>
                  </a:glow>
                  <a:outerShdw blurRad="76200" dist="50800" dir="5400000" algn="tl" rotWithShape="0">
                    <a:srgbClr val="000000">
                      <a:alpha val="65000"/>
                    </a:srgbClr>
                  </a:outerShdw>
                </a:effectLst>
              </a:rPr>
              <a:t>JUSTICE</a:t>
            </a:r>
            <a:endParaRPr lang="en-GB" sz="6600" b="1" spc="50" dirty="0">
              <a:ln w="11430">
                <a:solidFill>
                  <a:srgbClr val="FF0000"/>
                </a:solidFill>
              </a:ln>
              <a:solidFill>
                <a:srgbClr val="FF0000"/>
              </a:solidFill>
              <a:effectLst>
                <a:glow rad="101600">
                  <a:srgbClr val="FF0000">
                    <a:alpha val="40000"/>
                  </a:srgbClr>
                </a:glow>
                <a:outerShdw blurRad="76200" dist="50800" dir="5400000" algn="tl" rotWithShape="0">
                  <a:srgbClr val="000000">
                    <a:alpha val="65000"/>
                  </a:srgbClr>
                </a:outerShdw>
              </a:effectLst>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smtClean="0"/>
              <a:t>Social </a:t>
            </a:r>
            <a:r>
              <a:rPr lang="en-GB" b="1" dirty="0" smtClean="0">
                <a:solidFill>
                  <a:srgbClr val="FF0000"/>
                </a:solidFill>
              </a:rPr>
              <a:t>Justice</a:t>
            </a:r>
            <a:endParaRPr lang="en-GB" b="1" dirty="0">
              <a:solidFill>
                <a:srgbClr val="FF0000"/>
              </a:solidFill>
            </a:endParaRPr>
          </a:p>
        </p:txBody>
      </p:sp>
      <p:sp>
        <p:nvSpPr>
          <p:cNvPr id="3" name="Content Placeholder 2"/>
          <p:cNvSpPr>
            <a:spLocks noGrp="1"/>
          </p:cNvSpPr>
          <p:nvPr>
            <p:ph idx="1"/>
          </p:nvPr>
        </p:nvSpPr>
        <p:spPr/>
        <p:txBody>
          <a:bodyPr>
            <a:normAutofit fontScale="55000" lnSpcReduction="20000"/>
          </a:bodyPr>
          <a:lstStyle/>
          <a:p>
            <a:pPr>
              <a:buNone/>
            </a:pPr>
            <a:r>
              <a:rPr lang="en-GB" sz="7300" dirty="0" smtClean="0"/>
              <a:t>“The fair and proper administration of laws conforming to the natural law that…</a:t>
            </a:r>
          </a:p>
          <a:p>
            <a:pPr>
              <a:buNone/>
            </a:pPr>
            <a:endParaRPr lang="en-GB" sz="7300" dirty="0" smtClean="0"/>
          </a:p>
          <a:p>
            <a:pPr>
              <a:buNone/>
            </a:pPr>
            <a:r>
              <a:rPr lang="en-GB" sz="7300" dirty="0" smtClean="0"/>
              <a:t>…all persons, irrespective of ethnic origin, gender, possessions, race, religion, etc., are to be treated equally and without prejudice”</a:t>
            </a:r>
          </a:p>
          <a:p>
            <a:endParaRPr lang="en-GB" sz="1100" dirty="0" smtClean="0"/>
          </a:p>
          <a:p>
            <a:endParaRPr lang="en-GB" sz="1100" dirty="0" smtClean="0"/>
          </a:p>
          <a:p>
            <a:pPr>
              <a:buNone/>
            </a:pPr>
            <a:r>
              <a:rPr lang="en-GB" sz="1100" dirty="0" smtClean="0"/>
              <a:t>							http://www.businessdictionary.com/definition/social-justice.html#ixzz1ttNOfXZU</a:t>
            </a:r>
          </a:p>
          <a:p>
            <a:endParaRPr lang="en-GB" sz="1100" dirty="0" smtClean="0"/>
          </a:p>
          <a:p>
            <a:endParaRPr lang="en-GB" sz="1100" dirty="0" smtClean="0"/>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smtClean="0"/>
              <a:t>     An example of a Biblical reference</a:t>
            </a:r>
            <a:endParaRPr lang="en-GB" b="1" dirty="0"/>
          </a:p>
        </p:txBody>
      </p:sp>
      <p:sp>
        <p:nvSpPr>
          <p:cNvPr id="3" name="Content Placeholder 2"/>
          <p:cNvSpPr>
            <a:spLocks noGrp="1"/>
          </p:cNvSpPr>
          <p:nvPr>
            <p:ph idx="1"/>
          </p:nvPr>
        </p:nvSpPr>
        <p:spPr/>
        <p:txBody>
          <a:bodyPr>
            <a:normAutofit fontScale="85000" lnSpcReduction="20000"/>
          </a:bodyPr>
          <a:lstStyle/>
          <a:p>
            <a:pPr>
              <a:buNone/>
            </a:pPr>
            <a:r>
              <a:rPr lang="en-GB" dirty="0" smtClean="0"/>
              <a:t>	</a:t>
            </a:r>
            <a:r>
              <a:rPr lang="en-GB" sz="6400" dirty="0" smtClean="0"/>
              <a:t>Say </a:t>
            </a:r>
            <a:r>
              <a:rPr lang="en-GB" sz="6400" dirty="0"/>
              <a:t>no to wrong. </a:t>
            </a:r>
            <a:r>
              <a:rPr lang="en-GB" sz="6400" dirty="0" smtClean="0"/>
              <a:t>	         Learn </a:t>
            </a:r>
            <a:r>
              <a:rPr lang="en-GB" sz="6400" dirty="0"/>
              <a:t>to do good.</a:t>
            </a:r>
            <a:br>
              <a:rPr lang="en-GB" sz="6400" dirty="0"/>
            </a:br>
            <a:r>
              <a:rPr lang="en-GB" sz="6400" dirty="0" smtClean="0"/>
              <a:t>Work </a:t>
            </a:r>
            <a:r>
              <a:rPr lang="en-GB" sz="6400" dirty="0"/>
              <a:t>for </a:t>
            </a:r>
            <a:r>
              <a:rPr lang="en-GB" sz="6400" dirty="0">
                <a:solidFill>
                  <a:srgbClr val="FF0000"/>
                </a:solidFill>
              </a:rPr>
              <a:t>justice</a:t>
            </a:r>
            <a:r>
              <a:rPr lang="en-GB" sz="6400" dirty="0"/>
              <a:t>. </a:t>
            </a:r>
            <a:br>
              <a:rPr lang="en-GB" sz="6400" dirty="0"/>
            </a:br>
            <a:r>
              <a:rPr lang="en-GB" sz="6400" dirty="0" smtClean="0"/>
              <a:t>Defend </a:t>
            </a:r>
            <a:r>
              <a:rPr lang="en-GB" sz="6400" dirty="0"/>
              <a:t>the oppressed.</a:t>
            </a:r>
            <a:br>
              <a:rPr lang="en-GB" sz="6400" dirty="0"/>
            </a:br>
            <a:r>
              <a:rPr lang="en-GB" sz="6400" dirty="0" smtClean="0"/>
              <a:t>Stand </a:t>
            </a:r>
            <a:r>
              <a:rPr lang="en-GB" sz="6400" dirty="0"/>
              <a:t>up for the homeless. </a:t>
            </a:r>
            <a:br>
              <a:rPr lang="en-GB" sz="6400" dirty="0"/>
            </a:br>
            <a:r>
              <a:rPr lang="en-GB" sz="6400" dirty="0" smtClean="0"/>
              <a:t>And </a:t>
            </a:r>
            <a:r>
              <a:rPr lang="en-GB" sz="6400" dirty="0"/>
              <a:t>help those in need. </a:t>
            </a:r>
            <a:r>
              <a:rPr lang="en-GB" sz="6400" dirty="0" smtClean="0"/>
              <a:t>                  </a:t>
            </a:r>
            <a:r>
              <a:rPr lang="en-GB" sz="3600" dirty="0" smtClean="0"/>
              <a:t>Isaiah 1:17</a:t>
            </a:r>
            <a:endParaRPr lang="en-GB" sz="3600" dirty="0"/>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619672" y="-243408"/>
            <a:ext cx="5649495" cy="7774148"/>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1763688" y="-315416"/>
            <a:ext cx="5649495" cy="7774148"/>
          </a:xfrm>
          <a:prstGeom prst="rect">
            <a:avLst/>
          </a:prstGeom>
          <a:noFill/>
          <a:ln w="9525">
            <a:noFill/>
            <a:miter lim="800000"/>
            <a:headEnd/>
            <a:tailEnd/>
          </a:ln>
        </p:spPr>
      </p:pic>
      <p:sp>
        <p:nvSpPr>
          <p:cNvPr id="3" name="Rectangle 2"/>
          <p:cNvSpPr/>
          <p:nvPr/>
        </p:nvSpPr>
        <p:spPr>
          <a:xfrm>
            <a:off x="1763688" y="980728"/>
            <a:ext cx="2088232" cy="360040"/>
          </a:xfrm>
          <a:prstGeom prst="rect">
            <a:avLst/>
          </a:prstGeom>
          <a:solidFill>
            <a:srgbClr val="FFFF0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FF0000"/>
                </a:solidFill>
              </a:rPr>
              <a:t>Discrimination</a:t>
            </a:r>
            <a:endParaRPr lang="en-GB" sz="2400" b="1" dirty="0">
              <a:solidFill>
                <a:srgbClr val="FF0000"/>
              </a:solidFill>
            </a:endParaRPr>
          </a:p>
        </p:txBody>
      </p:sp>
      <p:sp>
        <p:nvSpPr>
          <p:cNvPr id="4" name="Rectangle 3"/>
          <p:cNvSpPr/>
          <p:nvPr/>
        </p:nvSpPr>
        <p:spPr>
          <a:xfrm>
            <a:off x="1763688" y="4509120"/>
            <a:ext cx="1800200" cy="360040"/>
          </a:xfrm>
          <a:prstGeom prst="rect">
            <a:avLst/>
          </a:prstGeom>
          <a:solidFill>
            <a:srgbClr val="FFFF0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FF0000"/>
                </a:solidFill>
              </a:rPr>
              <a:t>Trafficking</a:t>
            </a:r>
            <a:endParaRPr lang="en-GB" sz="2400" b="1" dirty="0">
              <a:solidFill>
                <a:srgbClr val="FF0000"/>
              </a:solidFill>
            </a:endParaRPr>
          </a:p>
        </p:txBody>
      </p:sp>
      <p:sp>
        <p:nvSpPr>
          <p:cNvPr id="5" name="Rectangle 4"/>
          <p:cNvSpPr/>
          <p:nvPr/>
        </p:nvSpPr>
        <p:spPr>
          <a:xfrm>
            <a:off x="1763688" y="5805264"/>
            <a:ext cx="1656184" cy="648072"/>
          </a:xfrm>
          <a:prstGeom prst="rect">
            <a:avLst/>
          </a:prstGeom>
          <a:solidFill>
            <a:srgbClr val="FFFF0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FF0000"/>
                </a:solidFill>
              </a:rPr>
              <a:t>Meeting others</a:t>
            </a:r>
            <a:endParaRPr lang="en-GB" sz="2400" b="1" dirty="0">
              <a:solidFill>
                <a:srgbClr val="FF0000"/>
              </a:solidFill>
            </a:endParaRPr>
          </a:p>
        </p:txBody>
      </p:sp>
      <p:sp>
        <p:nvSpPr>
          <p:cNvPr id="15" name="Rectangle 14"/>
          <p:cNvSpPr/>
          <p:nvPr/>
        </p:nvSpPr>
        <p:spPr>
          <a:xfrm>
            <a:off x="3635896" y="1772816"/>
            <a:ext cx="1656184" cy="720080"/>
          </a:xfrm>
          <a:prstGeom prst="rect">
            <a:avLst/>
          </a:prstGeom>
          <a:solidFill>
            <a:srgbClr val="FFFF0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FF0000"/>
                </a:solidFill>
              </a:rPr>
              <a:t>Without a family</a:t>
            </a:r>
            <a:endParaRPr lang="en-GB" sz="2400" b="1" dirty="0">
              <a:solidFill>
                <a:srgbClr val="FF0000"/>
              </a:solidFill>
            </a:endParaRPr>
          </a:p>
        </p:txBody>
      </p:sp>
      <p:sp>
        <p:nvSpPr>
          <p:cNvPr id="16" name="Rectangle 15"/>
          <p:cNvSpPr/>
          <p:nvPr/>
        </p:nvSpPr>
        <p:spPr>
          <a:xfrm>
            <a:off x="3635896" y="2852936"/>
            <a:ext cx="1584176" cy="432048"/>
          </a:xfrm>
          <a:prstGeom prst="rect">
            <a:avLst/>
          </a:prstGeom>
          <a:solidFill>
            <a:srgbClr val="FFFF0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FF0000"/>
                </a:solidFill>
              </a:rPr>
              <a:t>Refugees</a:t>
            </a:r>
            <a:endParaRPr lang="en-GB" sz="2400" b="1" dirty="0">
              <a:solidFill>
                <a:srgbClr val="FF0000"/>
              </a:solidFill>
            </a:endParaRPr>
          </a:p>
        </p:txBody>
      </p:sp>
      <p:sp>
        <p:nvSpPr>
          <p:cNvPr id="17" name="Rectangle 16"/>
          <p:cNvSpPr/>
          <p:nvPr/>
        </p:nvSpPr>
        <p:spPr>
          <a:xfrm>
            <a:off x="3563888" y="3717032"/>
            <a:ext cx="1728192" cy="432048"/>
          </a:xfrm>
          <a:prstGeom prst="rect">
            <a:avLst/>
          </a:prstGeom>
          <a:solidFill>
            <a:srgbClr val="FFFF0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FF0000"/>
                </a:solidFill>
              </a:rPr>
              <a:t>Health</a:t>
            </a:r>
          </a:p>
        </p:txBody>
      </p:sp>
      <p:sp>
        <p:nvSpPr>
          <p:cNvPr id="18" name="Rectangle 17"/>
          <p:cNvSpPr/>
          <p:nvPr/>
        </p:nvSpPr>
        <p:spPr>
          <a:xfrm>
            <a:off x="3563888" y="4941168"/>
            <a:ext cx="1728192" cy="432048"/>
          </a:xfrm>
          <a:prstGeom prst="rect">
            <a:avLst/>
          </a:prstGeom>
          <a:solidFill>
            <a:srgbClr val="FFFF0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FF0000"/>
                </a:solidFill>
              </a:rPr>
              <a:t>Education</a:t>
            </a:r>
            <a:endParaRPr lang="en-GB" sz="2400" b="1" dirty="0">
              <a:solidFill>
                <a:srgbClr val="FF0000"/>
              </a:solidFill>
            </a:endParaRPr>
          </a:p>
        </p:txBody>
      </p:sp>
      <p:sp>
        <p:nvSpPr>
          <p:cNvPr id="19" name="Rectangle 18"/>
          <p:cNvSpPr/>
          <p:nvPr/>
        </p:nvSpPr>
        <p:spPr>
          <a:xfrm>
            <a:off x="3563888" y="5805264"/>
            <a:ext cx="1656184" cy="360040"/>
          </a:xfrm>
          <a:prstGeom prst="rect">
            <a:avLst/>
          </a:prstGeom>
          <a:solidFill>
            <a:srgbClr val="FFFF0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FF0000"/>
                </a:solidFill>
              </a:rPr>
              <a:t>Minorities</a:t>
            </a:r>
            <a:endParaRPr lang="en-GB" sz="2400" b="1" dirty="0">
              <a:solidFill>
                <a:srgbClr val="FF0000"/>
              </a:solidFill>
            </a:endParaRPr>
          </a:p>
        </p:txBody>
      </p:sp>
      <p:sp>
        <p:nvSpPr>
          <p:cNvPr id="20" name="Rectangle 19"/>
          <p:cNvSpPr/>
          <p:nvPr/>
        </p:nvSpPr>
        <p:spPr>
          <a:xfrm>
            <a:off x="5292080" y="692696"/>
            <a:ext cx="1800200" cy="288032"/>
          </a:xfrm>
          <a:prstGeom prst="rect">
            <a:avLst/>
          </a:prstGeom>
          <a:solidFill>
            <a:srgbClr val="FFFF0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FF0000"/>
                </a:solidFill>
              </a:rPr>
              <a:t>Leisure</a:t>
            </a:r>
            <a:endParaRPr lang="en-GB" sz="2400" b="1" dirty="0">
              <a:solidFill>
                <a:srgbClr val="FF0000"/>
              </a:solidFill>
            </a:endParaRPr>
          </a:p>
        </p:txBody>
      </p:sp>
      <p:sp>
        <p:nvSpPr>
          <p:cNvPr id="21" name="Rectangle 20"/>
          <p:cNvSpPr/>
          <p:nvPr/>
        </p:nvSpPr>
        <p:spPr>
          <a:xfrm>
            <a:off x="5292080" y="1268760"/>
            <a:ext cx="1872208" cy="288032"/>
          </a:xfrm>
          <a:prstGeom prst="rect">
            <a:avLst/>
          </a:prstGeom>
          <a:solidFill>
            <a:srgbClr val="FFFF0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FF0000"/>
                </a:solidFill>
              </a:rPr>
              <a:t>Drug abuse</a:t>
            </a:r>
            <a:endParaRPr lang="en-GB" sz="2400" b="1" dirty="0">
              <a:solidFill>
                <a:srgbClr val="FF0000"/>
              </a:solidFill>
            </a:endParaRPr>
          </a:p>
        </p:txBody>
      </p:sp>
      <p:sp>
        <p:nvSpPr>
          <p:cNvPr id="22" name="Rectangle 21"/>
          <p:cNvSpPr/>
          <p:nvPr/>
        </p:nvSpPr>
        <p:spPr>
          <a:xfrm>
            <a:off x="5292080" y="1556792"/>
            <a:ext cx="1872208" cy="576064"/>
          </a:xfrm>
          <a:prstGeom prst="rect">
            <a:avLst/>
          </a:prstGeom>
          <a:solidFill>
            <a:srgbClr val="FFFF0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FF0000"/>
                </a:solidFill>
              </a:rPr>
              <a:t>Sexual abuse</a:t>
            </a:r>
            <a:endParaRPr lang="en-GB" sz="2400" b="1" dirty="0">
              <a:solidFill>
                <a:srgbClr val="FF0000"/>
              </a:solidFill>
            </a:endParaRPr>
          </a:p>
        </p:txBody>
      </p:sp>
      <p:sp>
        <p:nvSpPr>
          <p:cNvPr id="23" name="Rectangle 22"/>
          <p:cNvSpPr/>
          <p:nvPr/>
        </p:nvSpPr>
        <p:spPr>
          <a:xfrm>
            <a:off x="5292080" y="3429000"/>
            <a:ext cx="1800200" cy="576064"/>
          </a:xfrm>
          <a:prstGeom prst="rect">
            <a:avLst/>
          </a:prstGeom>
          <a:solidFill>
            <a:srgbClr val="FFFF00">
              <a:alpha val="6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smtClean="0">
                <a:solidFill>
                  <a:srgbClr val="FF0000"/>
                </a:solidFill>
              </a:rPr>
              <a:t>Legal Justice</a:t>
            </a:r>
            <a:endParaRPr lang="en-GB" sz="2400" b="1" dirty="0">
              <a:solidFill>
                <a:srgbClr val="FF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afterEffect">
                                  <p:stCondLst>
                                    <p:cond delay="1000"/>
                                  </p:stCondLst>
                                  <p:childTnLst>
                                    <p:animScale>
                                      <p:cBhvr>
                                        <p:cTn id="6" dur="2000" fill="hold"/>
                                        <p:tgtEl>
                                          <p:spTgt spid="3"/>
                                        </p:tgtEl>
                                      </p:cBhvr>
                                      <p:by x="150000" y="150000"/>
                                    </p:animScale>
                                  </p:childTnLst>
                                </p:cTn>
                              </p:par>
                              <p:par>
                                <p:cTn id="7" presetID="6" presetClass="emph" presetSubtype="0" fill="hold" grpId="0" nodeType="withEffect">
                                  <p:stCondLst>
                                    <p:cond delay="1000"/>
                                  </p:stCondLst>
                                  <p:childTnLst>
                                    <p:animScale>
                                      <p:cBhvr>
                                        <p:cTn id="8" dur="2000" fill="hold"/>
                                        <p:tgtEl>
                                          <p:spTgt spid="4"/>
                                        </p:tgtEl>
                                      </p:cBhvr>
                                      <p:by x="150000" y="150000"/>
                                    </p:animScale>
                                  </p:childTnLst>
                                </p:cTn>
                              </p:par>
                              <p:par>
                                <p:cTn id="9" presetID="6" presetClass="emph" presetSubtype="0" fill="hold" grpId="0" nodeType="withEffect">
                                  <p:stCondLst>
                                    <p:cond delay="1000"/>
                                  </p:stCondLst>
                                  <p:childTnLst>
                                    <p:animScale>
                                      <p:cBhvr>
                                        <p:cTn id="10" dur="2000" fill="hold"/>
                                        <p:tgtEl>
                                          <p:spTgt spid="5"/>
                                        </p:tgtEl>
                                      </p:cBhvr>
                                      <p:by x="150000" y="150000"/>
                                    </p:animScale>
                                  </p:childTnLst>
                                </p:cTn>
                              </p:par>
                              <p:par>
                                <p:cTn id="11" presetID="6" presetClass="emph" presetSubtype="0" fill="hold" grpId="0" nodeType="withEffect">
                                  <p:stCondLst>
                                    <p:cond delay="1000"/>
                                  </p:stCondLst>
                                  <p:childTnLst>
                                    <p:animScale>
                                      <p:cBhvr>
                                        <p:cTn id="12" dur="2000" fill="hold"/>
                                        <p:tgtEl>
                                          <p:spTgt spid="15"/>
                                        </p:tgtEl>
                                      </p:cBhvr>
                                      <p:by x="150000" y="150000"/>
                                    </p:animScale>
                                  </p:childTnLst>
                                </p:cTn>
                              </p:par>
                              <p:par>
                                <p:cTn id="13" presetID="6" presetClass="emph" presetSubtype="0" fill="hold" grpId="0" nodeType="withEffect">
                                  <p:stCondLst>
                                    <p:cond delay="1000"/>
                                  </p:stCondLst>
                                  <p:childTnLst>
                                    <p:animScale>
                                      <p:cBhvr>
                                        <p:cTn id="14" dur="2000" fill="hold"/>
                                        <p:tgtEl>
                                          <p:spTgt spid="16"/>
                                        </p:tgtEl>
                                      </p:cBhvr>
                                      <p:by x="150000" y="150000"/>
                                    </p:animScale>
                                  </p:childTnLst>
                                </p:cTn>
                              </p:par>
                              <p:par>
                                <p:cTn id="15" presetID="6" presetClass="emph" presetSubtype="0" fill="hold" grpId="0" nodeType="withEffect">
                                  <p:stCondLst>
                                    <p:cond delay="1000"/>
                                  </p:stCondLst>
                                  <p:childTnLst>
                                    <p:animScale>
                                      <p:cBhvr>
                                        <p:cTn id="16" dur="2000" fill="hold"/>
                                        <p:tgtEl>
                                          <p:spTgt spid="17"/>
                                        </p:tgtEl>
                                      </p:cBhvr>
                                      <p:by x="150000" y="150000"/>
                                    </p:animScale>
                                  </p:childTnLst>
                                </p:cTn>
                              </p:par>
                              <p:par>
                                <p:cTn id="17" presetID="6" presetClass="emph" presetSubtype="0" fill="hold" grpId="0" nodeType="withEffect">
                                  <p:stCondLst>
                                    <p:cond delay="1000"/>
                                  </p:stCondLst>
                                  <p:childTnLst>
                                    <p:animScale>
                                      <p:cBhvr>
                                        <p:cTn id="18" dur="2000" fill="hold"/>
                                        <p:tgtEl>
                                          <p:spTgt spid="18"/>
                                        </p:tgtEl>
                                      </p:cBhvr>
                                      <p:by x="150000" y="150000"/>
                                    </p:animScale>
                                  </p:childTnLst>
                                </p:cTn>
                              </p:par>
                              <p:par>
                                <p:cTn id="19" presetID="6" presetClass="emph" presetSubtype="0" fill="hold" grpId="0" nodeType="withEffect">
                                  <p:stCondLst>
                                    <p:cond delay="1000"/>
                                  </p:stCondLst>
                                  <p:childTnLst>
                                    <p:animScale>
                                      <p:cBhvr>
                                        <p:cTn id="20" dur="2000" fill="hold"/>
                                        <p:tgtEl>
                                          <p:spTgt spid="19"/>
                                        </p:tgtEl>
                                      </p:cBhvr>
                                      <p:by x="150000" y="150000"/>
                                    </p:animScale>
                                  </p:childTnLst>
                                </p:cTn>
                              </p:par>
                              <p:par>
                                <p:cTn id="21" presetID="6" presetClass="emph" presetSubtype="0" fill="hold" grpId="0" nodeType="withEffect">
                                  <p:stCondLst>
                                    <p:cond delay="1000"/>
                                  </p:stCondLst>
                                  <p:childTnLst>
                                    <p:animScale>
                                      <p:cBhvr>
                                        <p:cTn id="22" dur="2000" fill="hold"/>
                                        <p:tgtEl>
                                          <p:spTgt spid="20"/>
                                        </p:tgtEl>
                                      </p:cBhvr>
                                      <p:by x="150000" y="150000"/>
                                    </p:animScale>
                                  </p:childTnLst>
                                </p:cTn>
                              </p:par>
                              <p:par>
                                <p:cTn id="23" presetID="6" presetClass="emph" presetSubtype="0" fill="hold" grpId="0" nodeType="withEffect">
                                  <p:stCondLst>
                                    <p:cond delay="1000"/>
                                  </p:stCondLst>
                                  <p:childTnLst>
                                    <p:animScale>
                                      <p:cBhvr>
                                        <p:cTn id="24" dur="2000" fill="hold"/>
                                        <p:tgtEl>
                                          <p:spTgt spid="21"/>
                                        </p:tgtEl>
                                      </p:cBhvr>
                                      <p:by x="150000" y="150000"/>
                                    </p:animScale>
                                  </p:childTnLst>
                                </p:cTn>
                              </p:par>
                              <p:par>
                                <p:cTn id="25" presetID="6" presetClass="emph" presetSubtype="0" fill="hold" grpId="0" nodeType="withEffect">
                                  <p:stCondLst>
                                    <p:cond delay="0"/>
                                  </p:stCondLst>
                                  <p:childTnLst>
                                    <p:animScale>
                                      <p:cBhvr>
                                        <p:cTn id="26" dur="2000" fill="hold"/>
                                        <p:tgtEl>
                                          <p:spTgt spid="22"/>
                                        </p:tgtEl>
                                      </p:cBhvr>
                                      <p:by x="150000" y="150000"/>
                                    </p:animScale>
                                  </p:childTnLst>
                                </p:cTn>
                              </p:par>
                              <p:par>
                                <p:cTn id="27" presetID="6" presetClass="emph" presetSubtype="0" fill="hold" grpId="0" nodeType="withEffect">
                                  <p:stCondLst>
                                    <p:cond delay="0"/>
                                  </p:stCondLst>
                                  <p:childTnLst>
                                    <p:animScale>
                                      <p:cBhvr>
                                        <p:cTn id="28" dur="2000" fill="hold"/>
                                        <p:tgtEl>
                                          <p:spTgt spid="23"/>
                                        </p:tgtEl>
                                      </p:cBhvr>
                                      <p:by x="150000" y="150000"/>
                                    </p:animScale>
                                  </p:childTnLst>
                                </p:cTn>
                              </p:par>
                              <p:par>
                                <p:cTn id="29" presetID="63" presetClass="path" presetSubtype="0" accel="50000" decel="50000" fill="hold" grpId="1" nodeType="withEffect">
                                  <p:stCondLst>
                                    <p:cond delay="0"/>
                                  </p:stCondLst>
                                  <p:childTnLst>
                                    <p:animMotion origin="layout" path="M 3.61111E-6 -2.65495E-6 L 0.13385 0.07355 " pathEditMode="relative" rAng="0" ptsTypes="AA">
                                      <p:cBhvr>
                                        <p:cTn id="30" dur="2000" fill="hold"/>
                                        <p:tgtEl>
                                          <p:spTgt spid="22"/>
                                        </p:tgtEl>
                                        <p:attrNameLst>
                                          <p:attrName>ppt_x</p:attrName>
                                          <p:attrName>ppt_y</p:attrName>
                                        </p:attrNameLst>
                                      </p:cBhvr>
                                      <p:rCtr x="67" y="37"/>
                                    </p:animMotion>
                                  </p:childTnLst>
                                </p:cTn>
                              </p:par>
                              <p:par>
                                <p:cTn id="31" presetID="63" presetClass="path" presetSubtype="0" accel="50000" decel="50000" fill="hold" grpId="1" nodeType="withEffect">
                                  <p:stCondLst>
                                    <p:cond delay="0"/>
                                  </p:stCondLst>
                                  <p:childTnLst>
                                    <p:animMotion origin="layout" path="M -3.88889E-6 3.14524E-6 L 0.14167 0.07354 " pathEditMode="relative" rAng="0" ptsTypes="AA">
                                      <p:cBhvr>
                                        <p:cTn id="32" dur="2000" fill="hold"/>
                                        <p:tgtEl>
                                          <p:spTgt spid="23"/>
                                        </p:tgtEl>
                                        <p:attrNameLst>
                                          <p:attrName>ppt_x</p:attrName>
                                          <p:attrName>ppt_y</p:attrName>
                                        </p:attrNameLst>
                                      </p:cBhvr>
                                      <p:rCtr x="71" y="37"/>
                                    </p:animMotion>
                                  </p:childTnLst>
                                </p:cTn>
                              </p:par>
                              <p:par>
                                <p:cTn id="33" presetID="35" presetClass="path" presetSubtype="0" accel="50000" decel="50000" fill="hold" grpId="1" nodeType="withEffect">
                                  <p:stCondLst>
                                    <p:cond delay="0"/>
                                  </p:stCondLst>
                                  <p:childTnLst>
                                    <p:animMotion origin="layout" path="M 5.55556E-7 -2.46994E-6 L -0.12205 -0.00509 " pathEditMode="relative" rAng="0" ptsTypes="AA">
                                      <p:cBhvr>
                                        <p:cTn id="34" dur="2000" fill="hold"/>
                                        <p:tgtEl>
                                          <p:spTgt spid="4"/>
                                        </p:tgtEl>
                                        <p:attrNameLst>
                                          <p:attrName>ppt_x</p:attrName>
                                          <p:attrName>ppt_y</p:attrName>
                                        </p:attrNameLst>
                                      </p:cBhvr>
                                      <p:rCtr x="-61" y="-3"/>
                                    </p:animMotion>
                                  </p:childTnLst>
                                </p:cTn>
                              </p:par>
                              <p:par>
                                <p:cTn id="35" presetID="35" presetClass="path" presetSubtype="0" accel="50000" decel="50000" fill="hold" grpId="1" nodeType="withEffect">
                                  <p:stCondLst>
                                    <p:cond delay="0"/>
                                  </p:stCondLst>
                                  <p:childTnLst>
                                    <p:animMotion origin="layout" path="M -3.33333E-6 -3.21924E-6 L -0.11406 0.00532 " pathEditMode="relative" rAng="0" ptsTypes="AA">
                                      <p:cBhvr>
                                        <p:cTn id="36" dur="2000" fill="hold"/>
                                        <p:tgtEl>
                                          <p:spTgt spid="5"/>
                                        </p:tgtEl>
                                        <p:attrNameLst>
                                          <p:attrName>ppt_x</p:attrName>
                                          <p:attrName>ppt_y</p:attrName>
                                        </p:attrNameLst>
                                      </p:cBhvr>
                                      <p:rCtr x="-57" y="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4" grpId="1" animBg="1"/>
      <p:bldP spid="5" grpId="0" animBg="1"/>
      <p:bldP spid="5" grpId="1" animBg="1"/>
      <p:bldP spid="15" grpId="0" animBg="1"/>
      <p:bldP spid="16" grpId="0" animBg="1"/>
      <p:bldP spid="17" grpId="0" animBg="1"/>
      <p:bldP spid="18" grpId="0" animBg="1"/>
      <p:bldP spid="19" grpId="0" animBg="1"/>
      <p:bldP spid="20" grpId="0" animBg="1"/>
      <p:bldP spid="21" grpId="0" animBg="1"/>
      <p:bldP spid="22" grpId="0" animBg="1"/>
      <p:bldP spid="22" grpId="1" animBg="1"/>
      <p:bldP spid="23" grpId="0" animBg="1"/>
      <p:bldP spid="2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http://web.undp.org/mdg/images/sanstexte_goal2.jpg">
            <a:hlinkClick r:id="rId2"/>
          </p:cNvPr>
          <p:cNvPicPr>
            <a:picLocks noChangeAspect="1" noChangeArrowheads="1"/>
          </p:cNvPicPr>
          <p:nvPr/>
        </p:nvPicPr>
        <p:blipFill>
          <a:blip r:embed="rId3" cstate="print"/>
          <a:srcRect/>
          <a:stretch>
            <a:fillRect/>
          </a:stretch>
        </p:blipFill>
        <p:spPr bwMode="auto">
          <a:xfrm>
            <a:off x="0" y="2708920"/>
            <a:ext cx="476250" cy="476250"/>
          </a:xfrm>
          <a:prstGeom prst="rect">
            <a:avLst/>
          </a:prstGeom>
          <a:noFill/>
        </p:spPr>
      </p:pic>
      <p:pic>
        <p:nvPicPr>
          <p:cNvPr id="1028" name="Picture 4" descr="http://web.undp.org/mdg/images/sanstexte_goal3.jpg">
            <a:hlinkClick r:id="rId4"/>
          </p:cNvPr>
          <p:cNvPicPr>
            <a:picLocks noChangeAspect="1" noChangeArrowheads="1"/>
          </p:cNvPicPr>
          <p:nvPr/>
        </p:nvPicPr>
        <p:blipFill>
          <a:blip r:embed="rId5" cstate="print"/>
          <a:srcRect/>
          <a:stretch>
            <a:fillRect/>
          </a:stretch>
        </p:blipFill>
        <p:spPr bwMode="auto">
          <a:xfrm>
            <a:off x="0" y="3789040"/>
            <a:ext cx="476250" cy="476250"/>
          </a:xfrm>
          <a:prstGeom prst="rect">
            <a:avLst/>
          </a:prstGeom>
          <a:noFill/>
        </p:spPr>
      </p:pic>
      <p:pic>
        <p:nvPicPr>
          <p:cNvPr id="1029" name="Picture 5" descr="http://web.undp.org/mdg/images/sanstext_goal4.jpg">
            <a:hlinkClick r:id="rId6"/>
          </p:cNvPr>
          <p:cNvPicPr>
            <a:picLocks noChangeAspect="1" noChangeArrowheads="1"/>
          </p:cNvPicPr>
          <p:nvPr/>
        </p:nvPicPr>
        <p:blipFill>
          <a:blip r:embed="rId7" cstate="print"/>
          <a:srcRect/>
          <a:stretch>
            <a:fillRect/>
          </a:stretch>
        </p:blipFill>
        <p:spPr bwMode="auto">
          <a:xfrm>
            <a:off x="0" y="5301208"/>
            <a:ext cx="476250" cy="476250"/>
          </a:xfrm>
          <a:prstGeom prst="rect">
            <a:avLst/>
          </a:prstGeom>
          <a:solidFill>
            <a:srgbClr val="0070C0"/>
          </a:solidFill>
        </p:spPr>
      </p:pic>
      <p:pic>
        <p:nvPicPr>
          <p:cNvPr id="1030" name="Picture 6" descr="http://web.undp.org/mdg/images/sanstexte_goal5.jpg">
            <a:hlinkClick r:id="rId8"/>
          </p:cNvPr>
          <p:cNvPicPr>
            <a:picLocks noChangeAspect="1" noChangeArrowheads="1"/>
          </p:cNvPicPr>
          <p:nvPr/>
        </p:nvPicPr>
        <p:blipFill>
          <a:blip r:embed="rId9" cstate="print"/>
          <a:srcRect/>
          <a:stretch>
            <a:fillRect/>
          </a:stretch>
        </p:blipFill>
        <p:spPr bwMode="auto">
          <a:xfrm>
            <a:off x="8667750" y="1628800"/>
            <a:ext cx="476250" cy="476250"/>
          </a:xfrm>
          <a:prstGeom prst="rect">
            <a:avLst/>
          </a:prstGeom>
          <a:noFill/>
        </p:spPr>
      </p:pic>
      <p:pic>
        <p:nvPicPr>
          <p:cNvPr id="1031" name="Picture 7" descr="http://web.undp.org/mdg/images/sanstext_goal6.jpg">
            <a:hlinkClick r:id="rId10"/>
          </p:cNvPr>
          <p:cNvPicPr>
            <a:picLocks noChangeAspect="1" noChangeArrowheads="1"/>
          </p:cNvPicPr>
          <p:nvPr/>
        </p:nvPicPr>
        <p:blipFill>
          <a:blip r:embed="rId11" cstate="print"/>
          <a:srcRect/>
          <a:stretch>
            <a:fillRect/>
          </a:stretch>
        </p:blipFill>
        <p:spPr bwMode="auto">
          <a:xfrm>
            <a:off x="8667750" y="2492896"/>
            <a:ext cx="476250" cy="476250"/>
          </a:xfrm>
          <a:prstGeom prst="rect">
            <a:avLst/>
          </a:prstGeom>
          <a:noFill/>
        </p:spPr>
      </p:pic>
      <p:pic>
        <p:nvPicPr>
          <p:cNvPr id="1032" name="Picture 8" descr="http://web.undp.org/mdg/images/sanstexte_goal7.jpg">
            <a:hlinkClick r:id="rId12"/>
          </p:cNvPr>
          <p:cNvPicPr>
            <a:picLocks noChangeAspect="1" noChangeArrowheads="1"/>
          </p:cNvPicPr>
          <p:nvPr/>
        </p:nvPicPr>
        <p:blipFill>
          <a:blip r:embed="rId13" cstate="print"/>
          <a:srcRect/>
          <a:stretch>
            <a:fillRect/>
          </a:stretch>
        </p:blipFill>
        <p:spPr bwMode="auto">
          <a:xfrm>
            <a:off x="8667750" y="3717032"/>
            <a:ext cx="476250" cy="476250"/>
          </a:xfrm>
          <a:prstGeom prst="rect">
            <a:avLst/>
          </a:prstGeom>
          <a:noFill/>
        </p:spPr>
      </p:pic>
      <p:pic>
        <p:nvPicPr>
          <p:cNvPr id="1033" name="Picture 9" descr="http://web.undp.org/mdg/images/sanstexte_goal8.jpg">
            <a:hlinkClick r:id="rId14"/>
          </p:cNvPr>
          <p:cNvPicPr>
            <a:picLocks noChangeAspect="1" noChangeArrowheads="1"/>
          </p:cNvPicPr>
          <p:nvPr/>
        </p:nvPicPr>
        <p:blipFill>
          <a:blip r:embed="rId15" cstate="print"/>
          <a:srcRect/>
          <a:stretch>
            <a:fillRect/>
          </a:stretch>
        </p:blipFill>
        <p:spPr bwMode="auto">
          <a:xfrm>
            <a:off x="8667750" y="4941168"/>
            <a:ext cx="476250" cy="476250"/>
          </a:xfrm>
          <a:prstGeom prst="rect">
            <a:avLst/>
          </a:prstGeom>
          <a:noFill/>
        </p:spPr>
      </p:pic>
      <p:sp>
        <p:nvSpPr>
          <p:cNvPr id="20" name="Title 19"/>
          <p:cNvSpPr>
            <a:spLocks noGrp="1"/>
          </p:cNvSpPr>
          <p:nvPr>
            <p:ph type="title"/>
          </p:nvPr>
        </p:nvSpPr>
        <p:spPr/>
        <p:txBody>
          <a:bodyPr/>
          <a:lstStyle/>
          <a:p>
            <a:r>
              <a:rPr lang="en-GB" b="1" dirty="0" err="1" smtClean="0"/>
              <a:t>MDGs</a:t>
            </a:r>
            <a:endParaRPr lang="en-GB" b="1" dirty="0"/>
          </a:p>
        </p:txBody>
      </p:sp>
      <p:sp>
        <p:nvSpPr>
          <p:cNvPr id="19" name="Content Placeholder 18"/>
          <p:cNvSpPr>
            <a:spLocks noGrp="1"/>
          </p:cNvSpPr>
          <p:nvPr>
            <p:ph sz="half" idx="1"/>
          </p:nvPr>
        </p:nvSpPr>
        <p:spPr>
          <a:xfrm>
            <a:off x="539552" y="1484784"/>
            <a:ext cx="4038600" cy="4752528"/>
          </a:xfrm>
        </p:spPr>
        <p:txBody>
          <a:bodyPr>
            <a:noAutofit/>
          </a:bodyPr>
          <a:lstStyle/>
          <a:p>
            <a:pPr marL="514350" indent="-514350">
              <a:buFont typeface="+mj-lt"/>
              <a:buAutoNum type="arabicPeriod"/>
            </a:pPr>
            <a:r>
              <a:rPr lang="en-GB" sz="3200" dirty="0" smtClean="0"/>
              <a:t>Eradicate extreme </a:t>
            </a:r>
            <a:r>
              <a:rPr lang="en-GB" sz="3200" b="1" dirty="0" smtClean="0"/>
              <a:t>poverty and hunger</a:t>
            </a:r>
          </a:p>
          <a:p>
            <a:pPr marL="514350" indent="-514350">
              <a:buFont typeface="+mj-lt"/>
              <a:buAutoNum type="arabicPeriod"/>
            </a:pPr>
            <a:r>
              <a:rPr lang="en-GB" sz="3200" dirty="0" smtClean="0"/>
              <a:t>Achieve universal </a:t>
            </a:r>
            <a:r>
              <a:rPr lang="en-GB" sz="3200" b="1" dirty="0" smtClean="0"/>
              <a:t>primary education</a:t>
            </a:r>
          </a:p>
          <a:p>
            <a:pPr marL="514350" indent="-514350">
              <a:buFont typeface="+mj-lt"/>
              <a:buAutoNum type="arabicPeriod"/>
            </a:pPr>
            <a:r>
              <a:rPr lang="en-GB" sz="3200" dirty="0" smtClean="0"/>
              <a:t>Promote gender </a:t>
            </a:r>
            <a:r>
              <a:rPr lang="en-GB" sz="3200" b="1" dirty="0" smtClean="0"/>
              <a:t>equality</a:t>
            </a:r>
            <a:r>
              <a:rPr lang="en-GB" sz="3200" dirty="0" smtClean="0"/>
              <a:t> and empower women</a:t>
            </a:r>
          </a:p>
          <a:p>
            <a:pPr marL="514350" indent="-514350">
              <a:buFont typeface="+mj-lt"/>
              <a:buAutoNum type="arabicPeriod"/>
            </a:pPr>
            <a:r>
              <a:rPr lang="en-GB" sz="3200" dirty="0" smtClean="0"/>
              <a:t>Reduce </a:t>
            </a:r>
            <a:r>
              <a:rPr lang="en-GB" sz="3200" b="1" dirty="0" smtClean="0"/>
              <a:t>infant </a:t>
            </a:r>
            <a:r>
              <a:rPr lang="en-GB" sz="3200" dirty="0" smtClean="0"/>
              <a:t>mortality</a:t>
            </a:r>
            <a:endParaRPr lang="en-GB" sz="3200" dirty="0"/>
          </a:p>
        </p:txBody>
      </p:sp>
      <p:sp>
        <p:nvSpPr>
          <p:cNvPr id="21" name="Content Placeholder 20"/>
          <p:cNvSpPr>
            <a:spLocks noGrp="1"/>
          </p:cNvSpPr>
          <p:nvPr>
            <p:ph sz="half" idx="2"/>
          </p:nvPr>
        </p:nvSpPr>
        <p:spPr>
          <a:xfrm>
            <a:off x="4427984" y="1484784"/>
            <a:ext cx="4716016" cy="5184576"/>
          </a:xfrm>
        </p:spPr>
        <p:txBody>
          <a:bodyPr>
            <a:noAutofit/>
          </a:bodyPr>
          <a:lstStyle/>
          <a:p>
            <a:pPr marL="514350" indent="-514350">
              <a:buFont typeface="+mj-lt"/>
              <a:buAutoNum type="arabicPeriod" startAt="5"/>
            </a:pPr>
            <a:r>
              <a:rPr lang="en-GB" sz="3200" dirty="0" smtClean="0"/>
              <a:t>Improve maternal </a:t>
            </a:r>
            <a:r>
              <a:rPr lang="en-GB" sz="3200" b="1" dirty="0" smtClean="0"/>
              <a:t>health</a:t>
            </a:r>
          </a:p>
          <a:p>
            <a:pPr marL="514350" indent="-514350">
              <a:buFont typeface="+mj-lt"/>
              <a:buAutoNum type="arabicPeriod" startAt="5"/>
            </a:pPr>
            <a:r>
              <a:rPr lang="en-GB" sz="3200" dirty="0" smtClean="0"/>
              <a:t>Combat </a:t>
            </a:r>
            <a:r>
              <a:rPr lang="en-GB" sz="3200" b="1" dirty="0" smtClean="0"/>
              <a:t>HIV/AIDS</a:t>
            </a:r>
            <a:r>
              <a:rPr lang="en-GB" sz="3200" dirty="0" smtClean="0"/>
              <a:t>, malaria and other diseases</a:t>
            </a:r>
          </a:p>
          <a:p>
            <a:pPr marL="514350" indent="-514350">
              <a:buFont typeface="+mj-lt"/>
              <a:buAutoNum type="arabicPeriod" startAt="5"/>
            </a:pPr>
            <a:r>
              <a:rPr lang="en-GB" sz="3200" dirty="0" smtClean="0"/>
              <a:t>Ensure </a:t>
            </a:r>
            <a:r>
              <a:rPr lang="en-GB" sz="3200" b="1" dirty="0" smtClean="0"/>
              <a:t>environment</a:t>
            </a:r>
            <a:r>
              <a:rPr lang="en-GB" sz="3200" dirty="0" smtClean="0"/>
              <a:t>al sustainability</a:t>
            </a:r>
          </a:p>
          <a:p>
            <a:pPr marL="514350" indent="-514350">
              <a:buFont typeface="+mj-lt"/>
              <a:buAutoNum type="arabicPeriod" startAt="5"/>
            </a:pPr>
            <a:r>
              <a:rPr lang="en-GB" sz="3200" dirty="0" smtClean="0"/>
              <a:t>Develop a Global </a:t>
            </a:r>
            <a:r>
              <a:rPr lang="en-GB" sz="3200" b="1" dirty="0" smtClean="0"/>
              <a:t>Partnership</a:t>
            </a:r>
            <a:r>
              <a:rPr lang="en-GB" sz="3200" dirty="0" smtClean="0"/>
              <a:t> for Development</a:t>
            </a:r>
            <a:endParaRPr lang="en-GB" sz="3200" dirty="0"/>
          </a:p>
        </p:txBody>
      </p:sp>
      <p:pic>
        <p:nvPicPr>
          <p:cNvPr id="22" name="Picture 2" descr="http://web.undp.org/mdg/images/sanstexte_goal1.jpg">
            <a:hlinkClick r:id="rId16"/>
          </p:cNvPr>
          <p:cNvPicPr>
            <a:picLocks noChangeAspect="1" noChangeArrowheads="1"/>
          </p:cNvPicPr>
          <p:nvPr/>
        </p:nvPicPr>
        <p:blipFill>
          <a:blip r:embed="rId17" cstate="print"/>
          <a:srcRect/>
          <a:stretch>
            <a:fillRect/>
          </a:stretch>
        </p:blipFill>
        <p:spPr bwMode="auto">
          <a:xfrm>
            <a:off x="0" y="1628800"/>
            <a:ext cx="476250" cy="476250"/>
          </a:xfrm>
          <a:prstGeom prst="rect">
            <a:avLst/>
          </a:prstGeom>
          <a:noFill/>
        </p:spPr>
      </p:pic>
    </p:spTree>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1030223.JPG"/>
          <p:cNvPicPr>
            <a:picLocks noChangeAspect="1"/>
          </p:cNvPicPr>
          <p:nvPr/>
        </p:nvPicPr>
        <p:blipFill>
          <a:blip r:embed="rId2" cstate="print"/>
          <a:stretch>
            <a:fillRect/>
          </a:stretch>
        </p:blipFill>
        <p:spPr>
          <a:xfrm>
            <a:off x="0" y="0"/>
            <a:ext cx="9144000" cy="6858000"/>
          </a:xfrm>
          <a:prstGeom prst="rect">
            <a:avLst/>
          </a:prstGeom>
        </p:spPr>
      </p:pic>
      <p:sp>
        <p:nvSpPr>
          <p:cNvPr id="3" name="TextBox 2"/>
          <p:cNvSpPr txBox="1"/>
          <p:nvPr/>
        </p:nvSpPr>
        <p:spPr>
          <a:xfrm>
            <a:off x="539552" y="4509120"/>
            <a:ext cx="8352928" cy="1938992"/>
          </a:xfrm>
          <a:prstGeom prst="rect">
            <a:avLst/>
          </a:prstGeom>
          <a:solidFill>
            <a:schemeClr val="accent1">
              <a:alpha val="62000"/>
            </a:schemeClr>
          </a:solidFill>
        </p:spPr>
        <p:txBody>
          <a:bodyPr wrap="square" rtlCol="0">
            <a:spAutoFit/>
          </a:bodyPr>
          <a:lstStyle/>
          <a:p>
            <a:r>
              <a:rPr lang="en-GB" sz="4000" dirty="0" smtClean="0">
                <a:solidFill>
                  <a:schemeClr val="bg1"/>
                </a:solidFill>
              </a:rPr>
              <a:t>  1 Corinthians 13:7 </a:t>
            </a:r>
          </a:p>
          <a:p>
            <a:r>
              <a:rPr lang="en-GB" sz="4000" dirty="0" smtClean="0">
                <a:solidFill>
                  <a:schemeClr val="bg1"/>
                </a:solidFill>
              </a:rPr>
              <a:t>  [Love] always </a:t>
            </a:r>
            <a:r>
              <a:rPr lang="en-GB" sz="4000" b="1" dirty="0" smtClean="0">
                <a:solidFill>
                  <a:srgbClr val="00B050"/>
                </a:solidFill>
              </a:rPr>
              <a:t>protects</a:t>
            </a:r>
            <a:r>
              <a:rPr lang="en-GB" sz="4000" dirty="0" smtClean="0">
                <a:solidFill>
                  <a:schemeClr val="bg1"/>
                </a:solidFill>
              </a:rPr>
              <a:t>, always </a:t>
            </a:r>
            <a:r>
              <a:rPr lang="en-GB" sz="4000" b="1" dirty="0" smtClean="0">
                <a:solidFill>
                  <a:srgbClr val="7030A0"/>
                </a:solidFill>
              </a:rPr>
              <a:t>trusts</a:t>
            </a:r>
            <a:r>
              <a:rPr lang="en-GB" sz="4000" dirty="0" smtClean="0">
                <a:solidFill>
                  <a:schemeClr val="bg1"/>
                </a:solidFill>
              </a:rPr>
              <a:t>,</a:t>
            </a:r>
          </a:p>
          <a:p>
            <a:r>
              <a:rPr lang="en-GB" sz="4000" dirty="0" smtClean="0">
                <a:solidFill>
                  <a:schemeClr val="bg1"/>
                </a:solidFill>
              </a:rPr>
              <a:t>  always </a:t>
            </a:r>
            <a:r>
              <a:rPr lang="en-GB" sz="4000" b="1" dirty="0" smtClean="0">
                <a:solidFill>
                  <a:srgbClr val="FFC000"/>
                </a:solidFill>
              </a:rPr>
              <a:t>hopes</a:t>
            </a:r>
            <a:r>
              <a:rPr lang="en-GB" sz="4000" dirty="0" smtClean="0">
                <a:solidFill>
                  <a:schemeClr val="bg1"/>
                </a:solidFill>
              </a:rPr>
              <a:t>, always </a:t>
            </a:r>
            <a:r>
              <a:rPr lang="en-GB" sz="4000" b="1" dirty="0" smtClean="0">
                <a:solidFill>
                  <a:srgbClr val="FF0000"/>
                </a:solidFill>
              </a:rPr>
              <a:t>perseveres</a:t>
            </a:r>
            <a:r>
              <a:rPr lang="en-GB" sz="4000" dirty="0" smtClean="0">
                <a:solidFill>
                  <a:schemeClr val="bg1"/>
                </a:solidFill>
              </a:rPr>
              <a:t>. </a:t>
            </a:r>
            <a:endParaRPr lang="en-GB" sz="400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b="1" dirty="0" smtClean="0">
                <a:solidFill>
                  <a:srgbClr val="00B050"/>
                </a:solidFill>
              </a:rPr>
              <a:t>Protect &gt;&gt; </a:t>
            </a:r>
            <a:endParaRPr lang="en-GB" b="1" dirty="0">
              <a:solidFill>
                <a:srgbClr val="00B050"/>
              </a:solidFill>
            </a:endParaRPr>
          </a:p>
        </p:txBody>
      </p:sp>
      <p:sp>
        <p:nvSpPr>
          <p:cNvPr id="4" name="Content Placeholder 3"/>
          <p:cNvSpPr>
            <a:spLocks noGrp="1"/>
          </p:cNvSpPr>
          <p:nvPr>
            <p:ph idx="1"/>
          </p:nvPr>
        </p:nvSpPr>
        <p:spPr/>
        <p:txBody>
          <a:bodyPr>
            <a:normAutofit fontScale="85000" lnSpcReduction="10000"/>
          </a:bodyPr>
          <a:lstStyle/>
          <a:p>
            <a:pPr>
              <a:buNone/>
            </a:pPr>
            <a:r>
              <a:rPr lang="en-GB" b="1" dirty="0" smtClean="0">
                <a:solidFill>
                  <a:srgbClr val="00B050"/>
                </a:solidFill>
              </a:rPr>
              <a:t>	Supported Housing </a:t>
            </a:r>
          </a:p>
          <a:p>
            <a:r>
              <a:rPr lang="en-GB" b="1" dirty="0" smtClean="0"/>
              <a:t>Our vision:</a:t>
            </a:r>
            <a:r>
              <a:rPr lang="en-GB" dirty="0" smtClean="0"/>
              <a:t> We will be an innovative and key provider of a range of housing and accommodation support options – offering safe choices, high quality information, advice and guidance – to enable young people to overcome homelessness and </a:t>
            </a:r>
            <a:r>
              <a:rPr lang="en-GB" dirty="0" err="1" smtClean="0"/>
              <a:t>worklessness</a:t>
            </a:r>
            <a:r>
              <a:rPr lang="en-GB" dirty="0" smtClean="0"/>
              <a:t> and work towards independent living.</a:t>
            </a:r>
          </a:p>
          <a:p>
            <a:r>
              <a:rPr lang="en-GB" b="1" dirty="0" smtClean="0"/>
              <a:t>Services:</a:t>
            </a:r>
            <a:r>
              <a:rPr lang="en-GB" dirty="0" smtClean="0"/>
              <a:t> Supported accommodation at The Campus; emergency </a:t>
            </a:r>
            <a:r>
              <a:rPr lang="en-GB" dirty="0" err="1" smtClean="0"/>
              <a:t>Crashpads</a:t>
            </a:r>
            <a:r>
              <a:rPr lang="en-GB" dirty="0" smtClean="0"/>
              <a:t> for 16 to 17-year-olds in Devonshire House; Tenancy </a:t>
            </a:r>
            <a:r>
              <a:rPr lang="en-GB" dirty="0" err="1" smtClean="0"/>
              <a:t>Sustainment</a:t>
            </a:r>
            <a:r>
              <a:rPr lang="en-GB" dirty="0" smtClean="0"/>
              <a:t> Services in Chesterfield and Ilkeston.</a:t>
            </a:r>
          </a:p>
          <a:p>
            <a:endParaRPr lang="en-GB" dirty="0"/>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7030A0"/>
                </a:solidFill>
              </a:rPr>
              <a:t>Trust &gt;&gt; </a:t>
            </a:r>
            <a:endParaRPr lang="en-GB" b="1" dirty="0">
              <a:solidFill>
                <a:srgbClr val="7030A0"/>
              </a:solidFill>
            </a:endParaRPr>
          </a:p>
        </p:txBody>
      </p:sp>
      <p:sp>
        <p:nvSpPr>
          <p:cNvPr id="3" name="Content Placeholder 2"/>
          <p:cNvSpPr>
            <a:spLocks noGrp="1"/>
          </p:cNvSpPr>
          <p:nvPr>
            <p:ph idx="1"/>
          </p:nvPr>
        </p:nvSpPr>
        <p:spPr/>
        <p:txBody>
          <a:bodyPr>
            <a:normAutofit fontScale="92500" lnSpcReduction="20000"/>
          </a:bodyPr>
          <a:lstStyle/>
          <a:p>
            <a:pPr>
              <a:buNone/>
            </a:pPr>
            <a:r>
              <a:rPr lang="en-GB" b="1" dirty="0" smtClean="0">
                <a:solidFill>
                  <a:srgbClr val="7030A0"/>
                </a:solidFill>
              </a:rPr>
              <a:t>	Learning and Development</a:t>
            </a:r>
          </a:p>
          <a:p>
            <a:r>
              <a:rPr lang="en-GB" b="1" dirty="0" smtClean="0"/>
              <a:t>Our vision: </a:t>
            </a:r>
            <a:r>
              <a:rPr lang="en-GB" dirty="0" smtClean="0"/>
              <a:t>We will be a principal provider of training, education and employment services and opportunities to help young people overcome barriers to success. We will also offer high quality bespoke training programmes for the business community.</a:t>
            </a:r>
          </a:p>
          <a:p>
            <a:r>
              <a:rPr lang="en-GB" b="1" dirty="0" smtClean="0"/>
              <a:t>Services:</a:t>
            </a:r>
            <a:r>
              <a:rPr lang="en-GB" dirty="0" smtClean="0"/>
              <a:t> Learning and Development programmes across our four centres; Passport to Independence and Passport Plus programmes to facilitate independent living.</a:t>
            </a:r>
          </a:p>
          <a:p>
            <a:endParaRPr lang="en-GB" dirty="0"/>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FFC000"/>
                </a:solidFill>
              </a:rPr>
              <a:t>Hope &gt;&gt; </a:t>
            </a:r>
            <a:endParaRPr lang="en-GB" b="1" dirty="0">
              <a:solidFill>
                <a:srgbClr val="FFC000"/>
              </a:solidFill>
            </a:endParaRPr>
          </a:p>
        </p:txBody>
      </p:sp>
      <p:sp>
        <p:nvSpPr>
          <p:cNvPr id="3" name="Content Placeholder 2"/>
          <p:cNvSpPr>
            <a:spLocks noGrp="1"/>
          </p:cNvSpPr>
          <p:nvPr>
            <p:ph idx="1"/>
          </p:nvPr>
        </p:nvSpPr>
        <p:spPr/>
        <p:txBody>
          <a:bodyPr>
            <a:normAutofit/>
          </a:bodyPr>
          <a:lstStyle/>
          <a:p>
            <a:pPr>
              <a:buNone/>
            </a:pPr>
            <a:r>
              <a:rPr lang="en-GB" dirty="0" smtClean="0">
                <a:solidFill>
                  <a:srgbClr val="FFC000"/>
                </a:solidFill>
              </a:rPr>
              <a:t>	Children’s and Young People’s Services</a:t>
            </a:r>
          </a:p>
          <a:p>
            <a:r>
              <a:rPr lang="en-GB" b="1" dirty="0" smtClean="0"/>
              <a:t>Our vision:</a:t>
            </a:r>
            <a:r>
              <a:rPr lang="en-GB" dirty="0" smtClean="0"/>
              <a:t> We will endeavour to provide safe and nurturing environments and services for children and young people whilst encouraging them to develop self-confidence and an appreciation of healthy lifestyles.</a:t>
            </a:r>
          </a:p>
          <a:p>
            <a:r>
              <a:rPr lang="en-GB" b="1" dirty="0" smtClean="0"/>
              <a:t>Services:</a:t>
            </a:r>
            <a:r>
              <a:rPr lang="en-GB" dirty="0" smtClean="0"/>
              <a:t> Y-Play </a:t>
            </a:r>
            <a:r>
              <a:rPr lang="en-GB" dirty="0" err="1" smtClean="0"/>
              <a:t>Playschemes</a:t>
            </a:r>
            <a:r>
              <a:rPr lang="en-GB" dirty="0" smtClean="0"/>
              <a:t>; Extended Services; PPA cover </a:t>
            </a:r>
          </a:p>
          <a:p>
            <a:endParaRPr lang="en-GB" dirty="0"/>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FF0000"/>
                </a:solidFill>
              </a:rPr>
              <a:t>Persevere &gt;&gt; </a:t>
            </a:r>
            <a:endParaRPr lang="en-GB" b="1" dirty="0">
              <a:solidFill>
                <a:srgbClr val="FF0000"/>
              </a:solidFill>
            </a:endParaRPr>
          </a:p>
        </p:txBody>
      </p:sp>
      <p:sp>
        <p:nvSpPr>
          <p:cNvPr id="3" name="Content Placeholder 2"/>
          <p:cNvSpPr>
            <a:spLocks noGrp="1"/>
          </p:cNvSpPr>
          <p:nvPr>
            <p:ph idx="1"/>
          </p:nvPr>
        </p:nvSpPr>
        <p:spPr/>
        <p:txBody>
          <a:bodyPr>
            <a:normAutofit lnSpcReduction="10000"/>
          </a:bodyPr>
          <a:lstStyle/>
          <a:p>
            <a:pPr>
              <a:buNone/>
            </a:pPr>
            <a:r>
              <a:rPr lang="en-GB" dirty="0" smtClean="0">
                <a:solidFill>
                  <a:srgbClr val="FF0000"/>
                </a:solidFill>
              </a:rPr>
              <a:t>	Sustainable Community Development</a:t>
            </a:r>
          </a:p>
          <a:p>
            <a:r>
              <a:rPr lang="en-GB" b="1" dirty="0" smtClean="0"/>
              <a:t>Our vision:</a:t>
            </a:r>
            <a:r>
              <a:rPr lang="en-GB" dirty="0" smtClean="0"/>
              <a:t> As a grassroots organisation, we will research and develop sustainable programmes in partnership with our communities to meet identified needs.</a:t>
            </a:r>
          </a:p>
          <a:p>
            <a:r>
              <a:rPr lang="en-GB" b="1" dirty="0" smtClean="0"/>
              <a:t>Services:</a:t>
            </a:r>
            <a:r>
              <a:rPr lang="en-GB" dirty="0" smtClean="0"/>
              <a:t> North Derbyshire Furniture Project; Hospitality Service at The Campus; Renew Maintenance Ltd; Central Services (YMCA Derbyshire's admin support)</a:t>
            </a:r>
          </a:p>
          <a:p>
            <a:endParaRPr lang="en-GB" dirty="0"/>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FF0000"/>
                </a:solidFill>
              </a:rPr>
              <a:t>Justice</a:t>
            </a:r>
            <a:r>
              <a:rPr lang="en-GB" b="1" dirty="0" smtClean="0"/>
              <a:t> and the YMCA</a:t>
            </a:r>
            <a:endParaRPr lang="en-GB" b="1" dirty="0"/>
          </a:p>
        </p:txBody>
      </p:sp>
      <p:sp>
        <p:nvSpPr>
          <p:cNvPr id="3" name="Content Placeholder 2"/>
          <p:cNvSpPr>
            <a:spLocks noGrp="1"/>
          </p:cNvSpPr>
          <p:nvPr>
            <p:ph idx="1"/>
          </p:nvPr>
        </p:nvSpPr>
        <p:spPr/>
        <p:txBody>
          <a:bodyPr>
            <a:normAutofit fontScale="92500"/>
          </a:bodyPr>
          <a:lstStyle/>
          <a:p>
            <a:r>
              <a:rPr lang="en-GB" dirty="0" smtClean="0"/>
              <a:t>Kampala Principles:  1. To work for equal opportunity and </a:t>
            </a:r>
            <a:r>
              <a:rPr lang="en-GB" dirty="0" smtClean="0">
                <a:solidFill>
                  <a:srgbClr val="FF0000"/>
                </a:solidFill>
              </a:rPr>
              <a:t>justice</a:t>
            </a:r>
            <a:r>
              <a:rPr lang="en-GB" dirty="0" smtClean="0"/>
              <a:t> for all.</a:t>
            </a:r>
          </a:p>
          <a:p>
            <a:pPr>
              <a:buNone/>
            </a:pPr>
            <a:r>
              <a:rPr lang="en-GB" sz="1700" dirty="0" smtClean="0"/>
              <a:t> </a:t>
            </a:r>
          </a:p>
          <a:p>
            <a:r>
              <a:rPr lang="en-GB" dirty="0" smtClean="0"/>
              <a:t>Challenge 21: “…it seeks to share the Christian ideal of building a human community of </a:t>
            </a:r>
            <a:r>
              <a:rPr lang="en-GB" dirty="0" smtClean="0">
                <a:solidFill>
                  <a:srgbClr val="FF0000"/>
                </a:solidFill>
              </a:rPr>
              <a:t>justice</a:t>
            </a:r>
            <a:r>
              <a:rPr lang="en-GB" dirty="0" smtClean="0"/>
              <a:t>..”</a:t>
            </a:r>
            <a:br>
              <a:rPr lang="en-GB" dirty="0" smtClean="0"/>
            </a:br>
            <a:endParaRPr lang="en-GB" sz="1700" dirty="0" smtClean="0"/>
          </a:p>
          <a:p>
            <a:r>
              <a:rPr lang="en-GB" dirty="0" smtClean="0"/>
              <a:t>YMCA Europe Guiding Principles:  Promote and work for sustainable development to strive for </a:t>
            </a:r>
            <a:r>
              <a:rPr lang="en-GB" dirty="0" smtClean="0">
                <a:solidFill>
                  <a:srgbClr val="FF0000"/>
                </a:solidFill>
              </a:rPr>
              <a:t>justice</a:t>
            </a:r>
            <a:r>
              <a:rPr lang="en-GB" dirty="0" smtClean="0"/>
              <a:t>, peace and integrity of creation.</a:t>
            </a:r>
          </a:p>
          <a:p>
            <a:endParaRPr lang="en-GB" dirty="0"/>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1030217.JPG"/>
          <p:cNvPicPr>
            <a:picLocks noChangeAspect="1"/>
          </p:cNvPicPr>
          <p:nvPr/>
        </p:nvPicPr>
        <p:blipFill>
          <a:blip r:embed="rId2" cstate="print"/>
          <a:stretch>
            <a:fillRect/>
          </a:stretch>
        </p:blipFill>
        <p:spPr>
          <a:xfrm>
            <a:off x="0" y="0"/>
            <a:ext cx="9144000" cy="6858000"/>
          </a:xfrm>
          <a:prstGeom prst="rect">
            <a:avLst/>
          </a:prstGeom>
        </p:spPr>
      </p:pic>
      <p:sp>
        <p:nvSpPr>
          <p:cNvPr id="3" name="Oval 2"/>
          <p:cNvSpPr/>
          <p:nvPr/>
        </p:nvSpPr>
        <p:spPr>
          <a:xfrm rot="21414085">
            <a:off x="751689" y="5372217"/>
            <a:ext cx="7272808" cy="1010532"/>
          </a:xfrm>
          <a:prstGeom prst="ellipse">
            <a:avLst/>
          </a:prstGeom>
          <a:noFill/>
          <a:ln w="889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ampus Cafe"/>
          <p:cNvPicPr>
            <a:picLocks noChangeAspect="1" noChangeArrowheads="1"/>
          </p:cNvPicPr>
          <p:nvPr/>
        </p:nvPicPr>
        <p:blipFill>
          <a:blip r:embed="rId2" cstate="print"/>
          <a:srcRect/>
          <a:stretch>
            <a:fillRect/>
          </a:stretch>
        </p:blipFill>
        <p:spPr bwMode="auto">
          <a:xfrm>
            <a:off x="-4162" y="0"/>
            <a:ext cx="9178116" cy="6858000"/>
          </a:xfrm>
          <a:prstGeom prst="rect">
            <a:avLst/>
          </a:prstGeom>
          <a:noFill/>
        </p:spPr>
      </p:pic>
    </p:spTree>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1030213.JPG"/>
          <p:cNvPicPr>
            <a:picLocks noChangeAspect="1"/>
          </p:cNvPicPr>
          <p:nvPr/>
        </p:nvPicPr>
        <p:blipFill>
          <a:blip r:embed="rId2" cstate="print"/>
          <a:stretch>
            <a:fillRect/>
          </a:stretch>
        </p:blipFill>
        <p:spPr>
          <a:xfrm rot="5400000">
            <a:off x="-701994" y="242561"/>
            <a:ext cx="5615947" cy="4211960"/>
          </a:xfrm>
          <a:prstGeom prst="rect">
            <a:avLst/>
          </a:prstGeom>
        </p:spPr>
      </p:pic>
      <p:pic>
        <p:nvPicPr>
          <p:cNvPr id="3" name="Picture 2" descr="P1030214.JPG"/>
          <p:cNvPicPr>
            <a:picLocks noChangeAspect="1"/>
          </p:cNvPicPr>
          <p:nvPr/>
        </p:nvPicPr>
        <p:blipFill>
          <a:blip r:embed="rId3" cstate="print"/>
          <a:stretch>
            <a:fillRect/>
          </a:stretch>
        </p:blipFill>
        <p:spPr>
          <a:xfrm rot="5400000">
            <a:off x="4398064" y="-69473"/>
            <a:ext cx="5423927" cy="4067945"/>
          </a:xfrm>
          <a:prstGeom prst="rect">
            <a:avLst/>
          </a:prstGeom>
        </p:spPr>
      </p:pic>
      <p:pic>
        <p:nvPicPr>
          <p:cNvPr id="5" name="Picture 4" descr="P1030216.JPG"/>
          <p:cNvPicPr>
            <a:picLocks noChangeAspect="1"/>
          </p:cNvPicPr>
          <p:nvPr/>
        </p:nvPicPr>
        <p:blipFill>
          <a:blip r:embed="rId4" cstate="print"/>
          <a:stretch>
            <a:fillRect/>
          </a:stretch>
        </p:blipFill>
        <p:spPr>
          <a:xfrm rot="5400000">
            <a:off x="4147558" y="2887926"/>
            <a:ext cx="4815408" cy="3611556"/>
          </a:xfrm>
          <a:prstGeom prst="rect">
            <a:avLst/>
          </a:prstGeom>
        </p:spPr>
      </p:pic>
      <p:pic>
        <p:nvPicPr>
          <p:cNvPr id="4" name="Picture 3" descr="P1030215.JPG"/>
          <p:cNvPicPr>
            <a:picLocks noChangeAspect="1"/>
          </p:cNvPicPr>
          <p:nvPr/>
        </p:nvPicPr>
        <p:blipFill>
          <a:blip r:embed="rId5" cstate="print"/>
          <a:stretch>
            <a:fillRect/>
          </a:stretch>
        </p:blipFill>
        <p:spPr>
          <a:xfrm rot="5400000">
            <a:off x="227940" y="2948524"/>
            <a:ext cx="4797152" cy="3597864"/>
          </a:xfrm>
          <a:prstGeom prst="rect">
            <a:avLst/>
          </a:prstGeo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6" presetClass="emph" presetSubtype="0" fill="hold" nodeType="withEffect">
                                  <p:stCondLst>
                                    <p:cond delay="0"/>
                                  </p:stCondLst>
                                  <p:childTnLst>
                                    <p:animScale>
                                      <p:cBhvr>
                                        <p:cTn id="8" dur="2000" fill="hold"/>
                                        <p:tgtEl>
                                          <p:spTgt spid="2"/>
                                        </p:tgtEl>
                                      </p:cBhvr>
                                      <p:by x="150000" y="150000"/>
                                    </p:animScale>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6" presetClass="emph" presetSubtype="0" fill="hold" nodeType="withEffect">
                                  <p:stCondLst>
                                    <p:cond delay="0"/>
                                  </p:stCondLst>
                                  <p:childTnLst>
                                    <p:animScale>
                                      <p:cBhvr>
                                        <p:cTn id="14" dur="2000" fill="hold"/>
                                        <p:tgtEl>
                                          <p:spTgt spid="3"/>
                                        </p:tgtEl>
                                      </p:cBhvr>
                                      <p:by x="150000" y="150000"/>
                                    </p:animScale>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6" presetClass="emph" presetSubtype="0" fill="hold" nodeType="withEffect">
                                  <p:stCondLst>
                                    <p:cond delay="0"/>
                                  </p:stCondLst>
                                  <p:childTnLst>
                                    <p:animScale>
                                      <p:cBhvr>
                                        <p:cTn id="20" dur="2000" fill="hold"/>
                                        <p:tgtEl>
                                          <p:spTgt spid="5"/>
                                        </p:tgtEl>
                                      </p:cBhvr>
                                      <p:by x="150000" y="150000"/>
                                    </p:animScale>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par>
                                <p:cTn id="25" presetID="6" presetClass="emph" presetSubtype="0" fill="hold" nodeType="withEffect">
                                  <p:stCondLst>
                                    <p:cond delay="0"/>
                                  </p:stCondLst>
                                  <p:childTnLst>
                                    <p:animScale>
                                      <p:cBhvr>
                                        <p:cTn id="2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1030219.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1030225.JPG"/>
          <p:cNvPicPr>
            <a:picLocks noChangeAspect="1"/>
          </p:cNvPicPr>
          <p:nvPr/>
        </p:nvPicPr>
        <p:blipFill>
          <a:blip r:embed="rId2" cstate="print"/>
          <a:stretch>
            <a:fillRect/>
          </a:stretch>
        </p:blipFill>
        <p:spPr>
          <a:xfrm>
            <a:off x="0" y="0"/>
            <a:ext cx="9144000" cy="6858000"/>
          </a:xfrm>
          <a:prstGeom prst="rect">
            <a:avLst/>
          </a:prstGeom>
        </p:spPr>
      </p:pic>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780928"/>
            <a:ext cx="8229600" cy="1143000"/>
          </a:xfrm>
        </p:spPr>
        <p:txBody>
          <a:bodyPr/>
          <a:lstStyle/>
          <a:p>
            <a:r>
              <a:rPr lang="en-GB" dirty="0" smtClean="0"/>
              <a:t>Thank you!</a:t>
            </a:r>
            <a:endParaRPr lang="en-GB" dirty="0"/>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FF0000"/>
                </a:solidFill>
              </a:rPr>
              <a:t>Justice</a:t>
            </a:r>
            <a:r>
              <a:rPr lang="en-GB" b="1" dirty="0" smtClean="0"/>
              <a:t> and the YMCA</a:t>
            </a:r>
            <a:endParaRPr lang="en-GB" b="1" dirty="0"/>
          </a:p>
        </p:txBody>
      </p:sp>
      <p:sp>
        <p:nvSpPr>
          <p:cNvPr id="3" name="Content Placeholder 2"/>
          <p:cNvSpPr>
            <a:spLocks noGrp="1"/>
          </p:cNvSpPr>
          <p:nvPr>
            <p:ph idx="1"/>
          </p:nvPr>
        </p:nvSpPr>
        <p:spPr/>
        <p:txBody>
          <a:bodyPr>
            <a:normAutofit fontScale="85000" lnSpcReduction="10000"/>
          </a:bodyPr>
          <a:lstStyle/>
          <a:p>
            <a:r>
              <a:rPr lang="en-GB" dirty="0" smtClean="0"/>
              <a:t>“The Young Men's Christian Associations seek to unite those young men who, regarding Jesus Christ as their God and Saviour, according to the Holy Scriptures, desire to </a:t>
            </a:r>
            <a:r>
              <a:rPr lang="en-GB" dirty="0" smtClean="0">
                <a:solidFill>
                  <a:srgbClr val="FF0000"/>
                </a:solidFill>
              </a:rPr>
              <a:t>be his disciples </a:t>
            </a:r>
            <a:r>
              <a:rPr lang="en-GB" dirty="0" smtClean="0"/>
              <a:t>in their faith and </a:t>
            </a:r>
            <a:r>
              <a:rPr lang="en-GB" dirty="0" smtClean="0">
                <a:solidFill>
                  <a:srgbClr val="FF0000"/>
                </a:solidFill>
              </a:rPr>
              <a:t>in their life</a:t>
            </a:r>
            <a:r>
              <a:rPr lang="en-GB" dirty="0" smtClean="0"/>
              <a:t>, and to associate their efforts for the extension of his Kingdom amongst young men. </a:t>
            </a:r>
            <a:br>
              <a:rPr lang="en-GB" dirty="0" smtClean="0"/>
            </a:br>
            <a:r>
              <a:rPr lang="en-GB" dirty="0" smtClean="0"/>
              <a:t/>
            </a:r>
            <a:br>
              <a:rPr lang="en-GB" dirty="0" smtClean="0"/>
            </a:br>
            <a:r>
              <a:rPr lang="en-GB" dirty="0" smtClean="0"/>
              <a:t>Any </a:t>
            </a:r>
            <a:r>
              <a:rPr lang="en-GB" dirty="0" smtClean="0">
                <a:solidFill>
                  <a:srgbClr val="FF0000"/>
                </a:solidFill>
              </a:rPr>
              <a:t>differences of opinion </a:t>
            </a:r>
            <a:r>
              <a:rPr lang="en-GB" dirty="0" smtClean="0"/>
              <a:t>on other subjects, however important in themselves, of the </a:t>
            </a:r>
            <a:r>
              <a:rPr lang="en-GB" dirty="0" smtClean="0">
                <a:solidFill>
                  <a:srgbClr val="FF0000"/>
                </a:solidFill>
              </a:rPr>
              <a:t>shall not interfere </a:t>
            </a:r>
            <a:r>
              <a:rPr lang="en-GB" dirty="0" smtClean="0"/>
              <a:t>with the harmonious relations constituent members and associates of the World Alliance.”</a:t>
            </a:r>
            <a:endParaRPr lang="en-GB" dirty="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Definitions of </a:t>
            </a:r>
            <a:r>
              <a:rPr lang="en-GB" b="1" dirty="0" smtClean="0">
                <a:solidFill>
                  <a:srgbClr val="FF0000"/>
                </a:solidFill>
              </a:rPr>
              <a:t>Justice</a:t>
            </a:r>
            <a:endParaRPr lang="en-GB" dirty="0">
              <a:solidFill>
                <a:srgbClr val="FF0000"/>
              </a:solidFill>
            </a:endParaRPr>
          </a:p>
        </p:txBody>
      </p:sp>
      <p:sp>
        <p:nvSpPr>
          <p:cNvPr id="3" name="Content Placeholder 2"/>
          <p:cNvSpPr>
            <a:spLocks noGrp="1"/>
          </p:cNvSpPr>
          <p:nvPr>
            <p:ph idx="1"/>
          </p:nvPr>
        </p:nvSpPr>
        <p:spPr/>
        <p:txBody>
          <a:bodyPr>
            <a:normAutofit lnSpcReduction="10000"/>
          </a:bodyPr>
          <a:lstStyle/>
          <a:p>
            <a:r>
              <a:rPr lang="en-GB" sz="1800" i="1" dirty="0" smtClean="0"/>
              <a:t>Cambridge:  </a:t>
            </a:r>
          </a:p>
          <a:p>
            <a:pPr lvl="1"/>
            <a:r>
              <a:rPr lang="en-GB" sz="3200" dirty="0" smtClean="0"/>
              <a:t>Fairness in the way people are dealt with </a:t>
            </a:r>
            <a:r>
              <a:rPr lang="en-GB" sz="2800" dirty="0" smtClean="0"/>
              <a:t/>
            </a:r>
            <a:br>
              <a:rPr lang="en-GB" sz="2800" dirty="0" smtClean="0"/>
            </a:br>
            <a:endParaRPr lang="en-GB" sz="2800" dirty="0" smtClean="0"/>
          </a:p>
          <a:p>
            <a:r>
              <a:rPr lang="en-GB" sz="1800" i="1" dirty="0" smtClean="0"/>
              <a:t>Google</a:t>
            </a:r>
            <a:r>
              <a:rPr lang="en-GB" sz="1800" dirty="0" smtClean="0"/>
              <a:t>:   </a:t>
            </a:r>
          </a:p>
          <a:p>
            <a:pPr lvl="1"/>
            <a:r>
              <a:rPr lang="en-GB" sz="3200" dirty="0" smtClean="0"/>
              <a:t>Just behaviour or treatment.</a:t>
            </a:r>
          </a:p>
          <a:p>
            <a:pPr lvl="1"/>
            <a:r>
              <a:rPr lang="en-GB" sz="3200" dirty="0" smtClean="0"/>
              <a:t>The quality of being fair and reasonable</a:t>
            </a:r>
            <a:r>
              <a:rPr lang="en-GB" sz="2800" dirty="0" smtClean="0"/>
              <a:t/>
            </a:r>
            <a:br>
              <a:rPr lang="en-GB" sz="2800" dirty="0" smtClean="0"/>
            </a:br>
            <a:endParaRPr lang="en-GB" sz="2800" dirty="0" smtClean="0"/>
          </a:p>
          <a:p>
            <a:r>
              <a:rPr lang="en-GB" sz="1800" dirty="0" smtClean="0"/>
              <a:t>Words with a similar meaning:</a:t>
            </a:r>
          </a:p>
          <a:p>
            <a:pPr lvl="1"/>
            <a:r>
              <a:rPr lang="en-GB" sz="3200" dirty="0" smtClean="0"/>
              <a:t>fairness - equity - right - righteousness - justness</a:t>
            </a:r>
          </a:p>
          <a:p>
            <a:endParaRPr lang="en-GB"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Definitions of </a:t>
            </a:r>
            <a:r>
              <a:rPr lang="en-GB" b="1" dirty="0" smtClean="0">
                <a:solidFill>
                  <a:srgbClr val="FF0000"/>
                </a:solidFill>
              </a:rPr>
              <a:t>Justice</a:t>
            </a:r>
            <a:endParaRPr lang="en-GB" dirty="0">
              <a:solidFill>
                <a:srgbClr val="FF0000"/>
              </a:solidFill>
            </a:endParaRPr>
          </a:p>
        </p:txBody>
      </p:sp>
      <p:sp>
        <p:nvSpPr>
          <p:cNvPr id="3" name="Content Placeholder 2"/>
          <p:cNvSpPr>
            <a:spLocks noGrp="1"/>
          </p:cNvSpPr>
          <p:nvPr>
            <p:ph idx="1"/>
          </p:nvPr>
        </p:nvSpPr>
        <p:spPr/>
        <p:txBody>
          <a:bodyPr>
            <a:normAutofit fontScale="77500" lnSpcReduction="20000"/>
          </a:bodyPr>
          <a:lstStyle/>
          <a:p>
            <a:pPr>
              <a:buNone/>
            </a:pPr>
            <a:r>
              <a:rPr lang="en-GB" sz="4200" b="1" dirty="0" smtClean="0"/>
              <a:t>              “ </a:t>
            </a:r>
            <a:r>
              <a:rPr lang="en-GB" sz="4200" dirty="0" smtClean="0">
                <a:solidFill>
                  <a:srgbClr val="FF0000"/>
                </a:solidFill>
              </a:rPr>
              <a:t>Justice</a:t>
            </a:r>
            <a:r>
              <a:rPr lang="en-GB" sz="4200" dirty="0" smtClean="0"/>
              <a:t> </a:t>
            </a:r>
            <a:r>
              <a:rPr lang="en-GB" sz="4200" dirty="0"/>
              <a:t>is a concept of moral rightness </a:t>
            </a:r>
            <a:r>
              <a:rPr lang="en-GB" sz="4200" dirty="0" smtClean="0"/>
              <a:t/>
            </a:r>
            <a:br>
              <a:rPr lang="en-GB" sz="4200" dirty="0" smtClean="0"/>
            </a:br>
            <a:r>
              <a:rPr lang="en-GB" sz="4200" dirty="0" smtClean="0"/>
              <a:t>			</a:t>
            </a:r>
          </a:p>
          <a:p>
            <a:pPr>
              <a:buNone/>
            </a:pPr>
            <a:r>
              <a:rPr lang="en-GB" sz="4200" dirty="0"/>
              <a:t>	</a:t>
            </a:r>
            <a:r>
              <a:rPr lang="en-GB" sz="4200" dirty="0" smtClean="0"/>
              <a:t>	based </a:t>
            </a:r>
            <a:r>
              <a:rPr lang="en-GB" sz="4200" dirty="0"/>
              <a:t>on </a:t>
            </a:r>
            <a:endParaRPr lang="en-GB" sz="4200" dirty="0" smtClean="0"/>
          </a:p>
          <a:p>
            <a:pPr>
              <a:buNone/>
            </a:pPr>
            <a:endParaRPr lang="en-GB" sz="4200" dirty="0"/>
          </a:p>
          <a:p>
            <a:pPr>
              <a:buNone/>
            </a:pPr>
            <a:r>
              <a:rPr lang="en-GB" sz="4200" dirty="0" smtClean="0"/>
              <a:t>		ethics,     rationality</a:t>
            </a:r>
            <a:r>
              <a:rPr lang="en-GB" sz="4200" dirty="0"/>
              <a:t>, </a:t>
            </a:r>
            <a:r>
              <a:rPr lang="en-GB" sz="4200" dirty="0" smtClean="0"/>
              <a:t>    law</a:t>
            </a:r>
            <a:r>
              <a:rPr lang="en-GB" sz="4200" dirty="0"/>
              <a:t>, </a:t>
            </a:r>
            <a:r>
              <a:rPr lang="en-GB" sz="4200" dirty="0" smtClean="0"/>
              <a:t>    natural </a:t>
            </a:r>
            <a:r>
              <a:rPr lang="en-GB" sz="4200" dirty="0"/>
              <a:t>law, </a:t>
            </a:r>
            <a:r>
              <a:rPr lang="en-GB" sz="4200" dirty="0" smtClean="0"/>
              <a:t> </a:t>
            </a:r>
          </a:p>
          <a:p>
            <a:pPr>
              <a:buNone/>
            </a:pPr>
            <a:r>
              <a:rPr lang="en-GB" sz="4200" dirty="0" smtClean="0"/>
              <a:t>			religion,     equity</a:t>
            </a:r>
            <a:r>
              <a:rPr lang="en-GB" sz="4200" dirty="0"/>
              <a:t>. </a:t>
            </a:r>
            <a:endParaRPr lang="en-GB" sz="4200" dirty="0" smtClean="0"/>
          </a:p>
          <a:p>
            <a:pPr>
              <a:buNone/>
            </a:pPr>
            <a:endParaRPr lang="en-GB" sz="4200" dirty="0" smtClean="0"/>
          </a:p>
          <a:p>
            <a:pPr>
              <a:buNone/>
            </a:pPr>
            <a:r>
              <a:rPr lang="en-GB" sz="4200" dirty="0" smtClean="0"/>
              <a:t>    It </a:t>
            </a:r>
            <a:r>
              <a:rPr lang="en-GB" sz="4200" dirty="0"/>
              <a:t>is also the act of being just and/or fair</a:t>
            </a:r>
            <a:r>
              <a:rPr lang="en-GB" sz="4200" dirty="0" smtClean="0"/>
              <a:t>.”</a:t>
            </a:r>
          </a:p>
          <a:p>
            <a:pPr>
              <a:buNone/>
            </a:pPr>
            <a:endParaRPr lang="en-GB" dirty="0"/>
          </a:p>
          <a:p>
            <a:pPr algn="r">
              <a:buNone/>
            </a:pPr>
            <a:r>
              <a:rPr lang="en-GB" sz="900" i="1" dirty="0" err="1"/>
              <a:t>Konow</a:t>
            </a:r>
            <a:r>
              <a:rPr lang="en-GB" sz="900" i="1" dirty="0"/>
              <a:t>, James. 2003. "Which Is the Fairest One of All? A Positive Analysis of Justice Theories." </a:t>
            </a:r>
            <a:endParaRPr lang="en-GB" sz="900" i="1" dirty="0" smtClean="0"/>
          </a:p>
          <a:p>
            <a:pPr algn="r">
              <a:buNone/>
            </a:pPr>
            <a:r>
              <a:rPr lang="en-GB" sz="900" i="1" dirty="0" smtClean="0"/>
              <a:t>Journal </a:t>
            </a:r>
            <a:r>
              <a:rPr lang="en-GB" sz="900" i="1" dirty="0"/>
              <a:t>of Economic Literature 41, no. 4: page 1188</a:t>
            </a:r>
            <a:endParaRPr lang="en-GB" sz="900" dirty="0"/>
          </a:p>
          <a:p>
            <a:endParaRPr lang="en-GB" dirty="0"/>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Definitions of </a:t>
            </a:r>
            <a:r>
              <a:rPr lang="en-GB" b="1" dirty="0" smtClean="0">
                <a:solidFill>
                  <a:srgbClr val="FF0000"/>
                </a:solidFill>
              </a:rPr>
              <a:t>Justice</a:t>
            </a:r>
            <a:endParaRPr lang="en-GB" dirty="0">
              <a:solidFill>
                <a:srgbClr val="FF0000"/>
              </a:solidFill>
            </a:endParaRPr>
          </a:p>
        </p:txBody>
      </p:sp>
      <p:sp>
        <p:nvSpPr>
          <p:cNvPr id="3" name="Content Placeholder 2"/>
          <p:cNvSpPr>
            <a:spLocks noGrp="1"/>
          </p:cNvSpPr>
          <p:nvPr>
            <p:ph idx="1"/>
          </p:nvPr>
        </p:nvSpPr>
        <p:spPr/>
        <p:txBody>
          <a:bodyPr>
            <a:normAutofit lnSpcReduction="10000"/>
          </a:bodyPr>
          <a:lstStyle/>
          <a:p>
            <a:pPr>
              <a:buNone/>
            </a:pPr>
            <a:r>
              <a:rPr lang="en-GB" dirty="0" smtClean="0"/>
              <a:t>	“</a:t>
            </a:r>
            <a:r>
              <a:rPr lang="en-GB" dirty="0" smtClean="0">
                <a:solidFill>
                  <a:srgbClr val="FF0000"/>
                </a:solidFill>
              </a:rPr>
              <a:t>Justice</a:t>
            </a:r>
            <a:r>
              <a:rPr lang="en-GB" dirty="0" smtClean="0"/>
              <a:t> is the first virtue of social institutions…  </a:t>
            </a:r>
            <a:br>
              <a:rPr lang="en-GB" dirty="0" smtClean="0"/>
            </a:br>
            <a:r>
              <a:rPr lang="en-GB" dirty="0" smtClean="0"/>
              <a:t/>
            </a:r>
            <a:br>
              <a:rPr lang="en-GB" dirty="0" smtClean="0"/>
            </a:br>
            <a:r>
              <a:rPr lang="en-GB" dirty="0" smtClean="0"/>
              <a:t>..</a:t>
            </a:r>
            <a:r>
              <a:rPr lang="en-GB" dirty="0" smtClean="0">
                <a:solidFill>
                  <a:srgbClr val="FF0000"/>
                </a:solidFill>
              </a:rPr>
              <a:t>Justice</a:t>
            </a:r>
            <a:r>
              <a:rPr lang="en-GB" dirty="0" smtClean="0"/>
              <a:t> is different from and more fundamental than benevolence, charity, mercy, generosity or compassion.  </a:t>
            </a:r>
          </a:p>
          <a:p>
            <a:pPr>
              <a:buNone/>
            </a:pPr>
            <a:endParaRPr lang="en-GB" dirty="0" smtClean="0"/>
          </a:p>
          <a:p>
            <a:pPr>
              <a:buNone/>
            </a:pPr>
            <a:r>
              <a:rPr lang="en-GB" dirty="0" smtClean="0"/>
              <a:t>It is not being nice to people.  It is being equal.”</a:t>
            </a:r>
            <a:br>
              <a:rPr lang="en-GB" dirty="0" smtClean="0"/>
            </a:br>
            <a:r>
              <a:rPr lang="en-GB" dirty="0" smtClean="0"/>
              <a:t/>
            </a:r>
            <a:br>
              <a:rPr lang="en-GB" dirty="0" smtClean="0"/>
            </a:br>
            <a:r>
              <a:rPr lang="en-GB" sz="900" dirty="0" smtClean="0"/>
              <a:t>				                             </a:t>
            </a:r>
            <a:r>
              <a:rPr lang="en-GB" sz="800" dirty="0" smtClean="0"/>
              <a:t>J</a:t>
            </a:r>
            <a:r>
              <a:rPr lang="en-GB" sz="800" i="1" dirty="0" smtClean="0"/>
              <a:t>ohn Rawls, A Theory of Justice (revised </a:t>
            </a:r>
            <a:r>
              <a:rPr lang="en-GB" sz="800" i="1" dirty="0" err="1" smtClean="0"/>
              <a:t>edn</a:t>
            </a:r>
            <a:r>
              <a:rPr lang="en-GB" sz="800" i="1" dirty="0" smtClean="0"/>
              <a:t>, Oxford: Oxford University Press, 1999), p.3</a:t>
            </a:r>
            <a:endParaRPr lang="en-GB" sz="800" dirty="0"/>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8" name="Picture 4" descr="http://t3.gstatic.com/images?q=tbn:ANd9GcQMjB4_mS6BBcnxF3cOnFlely6vX4dsL3xXiuves8L3uanGWI7Oxw"/>
          <p:cNvPicPr>
            <a:picLocks noChangeAspect="1" noChangeArrowheads="1"/>
          </p:cNvPicPr>
          <p:nvPr/>
        </p:nvPicPr>
        <p:blipFill>
          <a:blip r:embed="rId2" cstate="print"/>
          <a:srcRect/>
          <a:stretch>
            <a:fillRect/>
          </a:stretch>
        </p:blipFill>
        <p:spPr bwMode="auto">
          <a:xfrm>
            <a:off x="4499992" y="1556792"/>
            <a:ext cx="3987052" cy="4187314"/>
          </a:xfrm>
          <a:prstGeom prst="rect">
            <a:avLst/>
          </a:prstGeom>
          <a:noFill/>
        </p:spPr>
      </p:pic>
      <p:sp>
        <p:nvSpPr>
          <p:cNvPr id="2" name="Title 1"/>
          <p:cNvSpPr>
            <a:spLocks noGrp="1"/>
          </p:cNvSpPr>
          <p:nvPr>
            <p:ph type="title"/>
          </p:nvPr>
        </p:nvSpPr>
        <p:spPr/>
        <p:txBody>
          <a:bodyPr/>
          <a:lstStyle/>
          <a:p>
            <a:r>
              <a:rPr lang="en-GB" b="1" dirty="0" smtClean="0"/>
              <a:t>What is </a:t>
            </a:r>
            <a:r>
              <a:rPr lang="en-GB" b="1" dirty="0" smtClean="0">
                <a:solidFill>
                  <a:srgbClr val="FF0000"/>
                </a:solidFill>
              </a:rPr>
              <a:t>justice</a:t>
            </a:r>
            <a:r>
              <a:rPr lang="en-GB" b="1" dirty="0" smtClean="0"/>
              <a:t>?</a:t>
            </a:r>
            <a:endParaRPr lang="en-GB" b="1" dirty="0"/>
          </a:p>
        </p:txBody>
      </p:sp>
      <p:pic>
        <p:nvPicPr>
          <p:cNvPr id="1030" name="Picture 6" descr="http://www.bluelyn.com/wp-content/uploads/2012/01/Child-labour-Pakistan.jpg"/>
          <p:cNvPicPr>
            <a:picLocks noChangeAspect="1" noChangeArrowheads="1"/>
          </p:cNvPicPr>
          <p:nvPr/>
        </p:nvPicPr>
        <p:blipFill>
          <a:blip r:embed="rId3" cstate="print"/>
          <a:srcRect/>
          <a:stretch>
            <a:fillRect/>
          </a:stretch>
        </p:blipFill>
        <p:spPr bwMode="auto">
          <a:xfrm>
            <a:off x="539552" y="3216298"/>
            <a:ext cx="4536504" cy="3332587"/>
          </a:xfrm>
          <a:prstGeom prst="rect">
            <a:avLst/>
          </a:prstGeom>
          <a:noFill/>
        </p:spPr>
      </p:pic>
      <p:pic>
        <p:nvPicPr>
          <p:cNvPr id="1026" name="Picture 2"/>
          <p:cNvPicPr>
            <a:picLocks noGrp="1" noChangeAspect="1" noChangeArrowheads="1"/>
          </p:cNvPicPr>
          <p:nvPr>
            <p:ph idx="1"/>
          </p:nvPr>
        </p:nvPicPr>
        <p:blipFill>
          <a:blip r:embed="rId4" cstate="print"/>
          <a:srcRect/>
          <a:stretch>
            <a:fillRect/>
          </a:stretch>
        </p:blipFill>
        <p:spPr bwMode="auto">
          <a:xfrm>
            <a:off x="251520" y="1196752"/>
            <a:ext cx="4536504" cy="2889448"/>
          </a:xfrm>
          <a:prstGeom prst="rect">
            <a:avLst/>
          </a:prstGeom>
          <a:noFill/>
          <a:ln w="9525">
            <a:noFill/>
            <a:miter lim="800000"/>
            <a:headEnd/>
            <a:tailEnd/>
          </a:ln>
        </p:spPr>
      </p:pic>
      <p:pic>
        <p:nvPicPr>
          <p:cNvPr id="1028" name="Picture 4" descr="http://4.bp.blogspot.com/-LhTYMYHEZGY/T1iKKIUg-QI/AAAAAAAAA5c/NJn82qjG2FQ/s320/WOMEN3.jpg"/>
          <p:cNvPicPr>
            <a:picLocks noChangeAspect="1" noChangeArrowheads="1"/>
          </p:cNvPicPr>
          <p:nvPr/>
        </p:nvPicPr>
        <p:blipFill>
          <a:blip r:embed="rId5" cstate="print"/>
          <a:srcRect/>
          <a:stretch>
            <a:fillRect/>
          </a:stretch>
        </p:blipFill>
        <p:spPr bwMode="auto">
          <a:xfrm>
            <a:off x="9144000" y="3140968"/>
            <a:ext cx="1547664" cy="1228305"/>
          </a:xfrm>
          <a:prstGeom prst="rect">
            <a:avLst/>
          </a:prstGeom>
          <a:noFill/>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6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FF0000"/>
                </a:solidFill>
              </a:rPr>
              <a:t>Justice</a:t>
            </a:r>
            <a:r>
              <a:rPr lang="en-GB" b="1" dirty="0" smtClean="0"/>
              <a:t> and your brain</a:t>
            </a:r>
            <a:endParaRPr lang="en-GB" b="1" dirty="0"/>
          </a:p>
        </p:txBody>
      </p:sp>
      <p:pic>
        <p:nvPicPr>
          <p:cNvPr id="4" name="Picture 2" descr="C:\Users\Peter Posner\AppData\Local\Microsoft\Windows\Temporary Internet Files\Content.IE5\A7GP60VU\MC900060298[1].wmf"/>
          <p:cNvPicPr>
            <a:picLocks noChangeAspect="1" noChangeArrowheads="1"/>
          </p:cNvPicPr>
          <p:nvPr/>
        </p:nvPicPr>
        <p:blipFill>
          <a:blip r:embed="rId2" cstate="print"/>
          <a:srcRect/>
          <a:stretch>
            <a:fillRect/>
          </a:stretch>
        </p:blipFill>
        <p:spPr bwMode="auto">
          <a:xfrm>
            <a:off x="6054611" y="2996952"/>
            <a:ext cx="3773974" cy="3861048"/>
          </a:xfrm>
          <a:prstGeom prst="rect">
            <a:avLst/>
          </a:prstGeom>
          <a:noFill/>
        </p:spPr>
      </p:pic>
      <p:sp>
        <p:nvSpPr>
          <p:cNvPr id="3" name="Content Placeholder 2"/>
          <p:cNvSpPr>
            <a:spLocks noGrp="1"/>
          </p:cNvSpPr>
          <p:nvPr>
            <p:ph idx="1"/>
          </p:nvPr>
        </p:nvSpPr>
        <p:spPr/>
        <p:txBody>
          <a:bodyPr>
            <a:normAutofit fontScale="92500" lnSpcReduction="20000"/>
          </a:bodyPr>
          <a:lstStyle/>
          <a:p>
            <a:pPr>
              <a:buNone/>
            </a:pPr>
            <a:r>
              <a:rPr lang="en-GB" sz="4300" dirty="0" smtClean="0"/>
              <a:t>"Receiving a fair offer activates the same brain circuitry as when we eat craved food, win money or see a beautiful face". </a:t>
            </a:r>
          </a:p>
          <a:p>
            <a:pPr>
              <a:buNone/>
            </a:pPr>
            <a:endParaRPr lang="en-GB" sz="4300" dirty="0" smtClean="0"/>
          </a:p>
          <a:p>
            <a:pPr>
              <a:buNone/>
            </a:pPr>
            <a:r>
              <a:rPr lang="en-GB" sz="4300" dirty="0" smtClean="0"/>
              <a:t> “…being treated fairly</a:t>
            </a:r>
            <a:br>
              <a:rPr lang="en-GB" sz="4300" dirty="0" smtClean="0"/>
            </a:br>
            <a:r>
              <a:rPr lang="en-GB" sz="4300" dirty="0" smtClean="0"/>
              <a:t>	 satisfies a basic need”.  </a:t>
            </a:r>
            <a:r>
              <a:rPr lang="en-GB" dirty="0" smtClean="0"/>
              <a:t/>
            </a:r>
            <a:br>
              <a:rPr lang="en-GB" dirty="0" smtClean="0"/>
            </a:br>
            <a:r>
              <a:rPr lang="en-GB" dirty="0" smtClean="0"/>
              <a:t/>
            </a:r>
            <a:br>
              <a:rPr lang="en-GB" dirty="0" smtClean="0"/>
            </a:br>
            <a:r>
              <a:rPr lang="en-GB" dirty="0" smtClean="0"/>
              <a:t>			</a:t>
            </a:r>
            <a:r>
              <a:rPr lang="en-GB" sz="1000" dirty="0" err="1" smtClean="0"/>
              <a:t>Golnaz</a:t>
            </a:r>
            <a:r>
              <a:rPr lang="en-GB" sz="1000" dirty="0" smtClean="0"/>
              <a:t> </a:t>
            </a:r>
            <a:r>
              <a:rPr lang="en-GB" sz="1000" dirty="0" err="1" smtClean="0"/>
              <a:t>Tabibnia</a:t>
            </a:r>
            <a:r>
              <a:rPr lang="en-GB" sz="1000" dirty="0" smtClean="0"/>
              <a:t>, Journal of Psychological Science April 2008.</a:t>
            </a:r>
          </a:p>
          <a:p>
            <a:endParaRPr lang="en-GB"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solidFill>
                  <a:srgbClr val="FF0000"/>
                </a:solidFill>
              </a:rPr>
              <a:t>Justice</a:t>
            </a:r>
            <a:r>
              <a:rPr lang="en-GB" b="1" dirty="0" smtClean="0"/>
              <a:t> and your brain</a:t>
            </a:r>
            <a:endParaRPr lang="en-GB" b="1" dirty="0"/>
          </a:p>
        </p:txBody>
      </p:sp>
      <p:sp>
        <p:nvSpPr>
          <p:cNvPr id="3" name="Content Placeholder 2"/>
          <p:cNvSpPr>
            <a:spLocks noGrp="1"/>
          </p:cNvSpPr>
          <p:nvPr>
            <p:ph idx="1"/>
          </p:nvPr>
        </p:nvSpPr>
        <p:spPr/>
        <p:txBody>
          <a:bodyPr>
            <a:normAutofit/>
          </a:bodyPr>
          <a:lstStyle/>
          <a:p>
            <a:pPr>
              <a:buNone/>
            </a:pPr>
            <a:r>
              <a:rPr lang="en-GB" sz="4000" dirty="0" smtClean="0"/>
              <a:t>Social justice and fairness has </a:t>
            </a:r>
          </a:p>
          <a:p>
            <a:pPr>
              <a:buNone/>
            </a:pPr>
            <a:endParaRPr lang="en-GB" sz="4000" dirty="0" smtClean="0"/>
          </a:p>
          <a:p>
            <a:pPr>
              <a:buNone/>
            </a:pPr>
            <a:r>
              <a:rPr lang="en-GB" sz="4000" dirty="0" smtClean="0"/>
              <a:t>"a very profound influence on mental health”</a:t>
            </a:r>
          </a:p>
          <a:p>
            <a:pPr>
              <a:buNone/>
            </a:pPr>
            <a:endParaRPr lang="en-GB" sz="4000" dirty="0" smtClean="0"/>
          </a:p>
          <a:p>
            <a:pPr>
              <a:buNone/>
            </a:pPr>
            <a:r>
              <a:rPr lang="en-GB" sz="1100" dirty="0" smtClean="0"/>
              <a:t>			http://www.winnipegfreepress.com/local/Social-justice-affects-menatl-health-expert-139409863.html</a:t>
            </a:r>
          </a:p>
          <a:p>
            <a:pPr>
              <a:buNone/>
            </a:pPr>
            <a:endParaRPr lang="en-GB" sz="4000" dirty="0" smtClean="0"/>
          </a:p>
          <a:p>
            <a:pPr>
              <a:buNone/>
            </a:pPr>
            <a:endParaRPr lang="en-GB" sz="4000" dirty="0" smtClean="0"/>
          </a:p>
          <a:p>
            <a:pPr>
              <a:buNone/>
            </a:pPr>
            <a:endParaRPr lang="en-GB" sz="1000" dirty="0"/>
          </a:p>
        </p:txBody>
      </p:sp>
    </p:spTree>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729</TotalTime>
  <Words>347</Words>
  <Application>Microsoft Office PowerPoint</Application>
  <PresentationFormat>On-screen Show (4:3)</PresentationFormat>
  <Paragraphs>100</Paragraphs>
  <Slides>25</Slides>
  <Notes>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Slide 1</vt:lpstr>
      <vt:lpstr>Justice and the YMCA</vt:lpstr>
      <vt:lpstr>Justice and the YMCA</vt:lpstr>
      <vt:lpstr>Definitions of Justice</vt:lpstr>
      <vt:lpstr>Definitions of Justice</vt:lpstr>
      <vt:lpstr>Definitions of Justice</vt:lpstr>
      <vt:lpstr>What is justice?</vt:lpstr>
      <vt:lpstr>Justice and your brain</vt:lpstr>
      <vt:lpstr>Justice and your brain</vt:lpstr>
      <vt:lpstr>Social Justice</vt:lpstr>
      <vt:lpstr>     An example of a Biblical reference</vt:lpstr>
      <vt:lpstr>Slide 12</vt:lpstr>
      <vt:lpstr>Slide 13</vt:lpstr>
      <vt:lpstr>MDGs</vt:lpstr>
      <vt:lpstr>Slide 15</vt:lpstr>
      <vt:lpstr>Protect &gt;&gt; </vt:lpstr>
      <vt:lpstr>Trust &gt;&gt; </vt:lpstr>
      <vt:lpstr>Hope &gt;&gt; </vt:lpstr>
      <vt:lpstr>Persevere &gt;&gt; </vt:lpstr>
      <vt:lpstr>Slide 20</vt:lpstr>
      <vt:lpstr>Slide 21</vt:lpstr>
      <vt:lpstr>Slide 22</vt:lpstr>
      <vt:lpstr>Slide 23</vt:lpstr>
      <vt:lpstr>Slide 24</vt:lpstr>
      <vt:lpstr>Thank you!</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Peter Posner</dc:creator>
  <cp:lastModifiedBy>Peter Posner</cp:lastModifiedBy>
  <cp:revision>114</cp:revision>
  <dcterms:created xsi:type="dcterms:W3CDTF">2012-02-28T18:03:25Z</dcterms:created>
  <dcterms:modified xsi:type="dcterms:W3CDTF">2012-05-14T14:50:21Z</dcterms:modified>
</cp:coreProperties>
</file>